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1" r:id="rId1"/>
  </p:sldMasterIdLst>
  <p:notesMasterIdLst>
    <p:notesMasterId r:id="rId47"/>
  </p:notesMasterIdLst>
  <p:sldIdLst>
    <p:sldId id="304" r:id="rId2"/>
    <p:sldId id="306" r:id="rId3"/>
    <p:sldId id="307" r:id="rId4"/>
    <p:sldId id="308" r:id="rId5"/>
    <p:sldId id="30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4" r:id="rId19"/>
    <p:sldId id="275" r:id="rId20"/>
    <p:sldId id="276" r:id="rId21"/>
    <p:sldId id="277" r:id="rId22"/>
    <p:sldId id="278" r:id="rId23"/>
    <p:sldId id="279" r:id="rId24"/>
    <p:sldId id="280" r:id="rId25"/>
    <p:sldId id="281" r:id="rId26"/>
    <p:sldId id="282" r:id="rId27"/>
    <p:sldId id="283" r:id="rId28"/>
    <p:sldId id="284"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9" r:id="rId42"/>
    <p:sldId id="300" r:id="rId43"/>
    <p:sldId id="301" r:id="rId44"/>
    <p:sldId id="302" r:id="rId45"/>
    <p:sldId id="303" r:id="rId46"/>
  </p:sldIdLst>
  <p:sldSz cx="9144000" cy="6858000" type="screen4x3"/>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8" name="PlaceHolder 1"/>
          <p:cNvSpPr>
            <a:spLocks noGrp="1"/>
          </p:cNvSpPr>
          <p:nvPr>
            <p:ph type="body"/>
          </p:nvPr>
        </p:nvSpPr>
        <p:spPr>
          <a:xfrm>
            <a:off x="756000" y="5078520"/>
            <a:ext cx="6047640" cy="4811040"/>
          </a:xfrm>
          <a:prstGeom prst="rect">
            <a:avLst/>
          </a:prstGeom>
        </p:spPr>
        <p:txBody>
          <a:bodyPr wrap="none" lIns="0" tIns="0" rIns="0" bIns="0"/>
          <a:lstStyle/>
          <a:p>
            <a:r>
              <a:rPr lang="es-PE"/>
              <a:t>Pulse para editar el formato de las notas</a:t>
            </a:r>
            <a:endParaRPr/>
          </a:p>
        </p:txBody>
      </p:sp>
      <p:sp>
        <p:nvSpPr>
          <p:cNvPr id="79" name="PlaceHolder 2"/>
          <p:cNvSpPr>
            <a:spLocks noGrp="1"/>
          </p:cNvSpPr>
          <p:nvPr>
            <p:ph type="hdr"/>
          </p:nvPr>
        </p:nvSpPr>
        <p:spPr>
          <a:xfrm>
            <a:off x="0" y="0"/>
            <a:ext cx="3280680" cy="534240"/>
          </a:xfrm>
          <a:prstGeom prst="rect">
            <a:avLst/>
          </a:prstGeom>
        </p:spPr>
        <p:txBody>
          <a:bodyPr wrap="none" lIns="0" tIns="0" rIns="0" bIns="0"/>
          <a:lstStyle/>
          <a:p>
            <a:r>
              <a:rPr lang="es-PE"/>
              <a:t>&lt;encabezado&gt;</a:t>
            </a:r>
            <a:endParaRPr/>
          </a:p>
        </p:txBody>
      </p:sp>
      <p:sp>
        <p:nvSpPr>
          <p:cNvPr id="80" name="PlaceHolder 3"/>
          <p:cNvSpPr>
            <a:spLocks noGrp="1"/>
          </p:cNvSpPr>
          <p:nvPr>
            <p:ph type="dt"/>
          </p:nvPr>
        </p:nvSpPr>
        <p:spPr>
          <a:xfrm>
            <a:off x="4278960" y="0"/>
            <a:ext cx="3280680" cy="534240"/>
          </a:xfrm>
          <a:prstGeom prst="rect">
            <a:avLst/>
          </a:prstGeom>
        </p:spPr>
        <p:txBody>
          <a:bodyPr wrap="none" lIns="0" tIns="0" rIns="0" bIns="0"/>
          <a:lstStyle/>
          <a:p>
            <a:pPr algn="r"/>
            <a:r>
              <a:rPr lang="es-PE"/>
              <a:t>&lt;fecha/hora&gt;</a:t>
            </a:r>
            <a:endParaRPr/>
          </a:p>
        </p:txBody>
      </p:sp>
      <p:sp>
        <p:nvSpPr>
          <p:cNvPr id="81" name="PlaceHolder 4"/>
          <p:cNvSpPr>
            <a:spLocks noGrp="1"/>
          </p:cNvSpPr>
          <p:nvPr>
            <p:ph type="ftr"/>
          </p:nvPr>
        </p:nvSpPr>
        <p:spPr>
          <a:xfrm>
            <a:off x="0" y="10157400"/>
            <a:ext cx="3280680" cy="534240"/>
          </a:xfrm>
          <a:prstGeom prst="rect">
            <a:avLst/>
          </a:prstGeom>
        </p:spPr>
        <p:txBody>
          <a:bodyPr wrap="none" lIns="0" tIns="0" rIns="0" bIns="0" anchor="b"/>
          <a:lstStyle/>
          <a:p>
            <a:r>
              <a:rPr lang="es-PE"/>
              <a:t>&lt;pie de página&gt;</a:t>
            </a:r>
            <a:endParaRPr/>
          </a:p>
        </p:txBody>
      </p:sp>
      <p:sp>
        <p:nvSpPr>
          <p:cNvPr id="82" name="PlaceHolder 5"/>
          <p:cNvSpPr>
            <a:spLocks noGrp="1"/>
          </p:cNvSpPr>
          <p:nvPr>
            <p:ph type="sldNum"/>
          </p:nvPr>
        </p:nvSpPr>
        <p:spPr>
          <a:xfrm>
            <a:off x="4278960" y="10157400"/>
            <a:ext cx="3280680" cy="534240"/>
          </a:xfrm>
          <a:prstGeom prst="rect">
            <a:avLst/>
          </a:prstGeom>
        </p:spPr>
        <p:txBody>
          <a:bodyPr wrap="none" lIns="0" tIns="0" rIns="0" bIns="0" anchor="b"/>
          <a:lstStyle/>
          <a:p>
            <a:pPr algn="r"/>
            <a:fld id="{4B5998DF-2F3C-4925-9707-1A47E63AB0BC}" type="slidenum">
              <a:rPr lang="es-PE"/>
              <a:pPr algn="r"/>
              <a:t>‹Nº›</a:t>
            </a:fld>
            <a:endParaRPr/>
          </a:p>
        </p:txBody>
      </p:sp>
    </p:spTree>
    <p:extLst>
      <p:ext uri="{BB962C8B-B14F-4D97-AF65-F5344CB8AC3E}">
        <p14:creationId xmlns:p14="http://schemas.microsoft.com/office/powerpoint/2010/main" val="12477623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57200" y="274680"/>
            <a:ext cx="8229240" cy="1143000"/>
          </a:xfrm>
          <a:prstGeom prst="rect">
            <a:avLst/>
          </a:prstGeom>
        </p:spPr>
        <p:txBody>
          <a:bodyPr wrap="none" lIns="0" tIns="0" rIns="0" bIns="0" anchor="ctr"/>
          <a:lstStyle/>
          <a:p>
            <a:endParaRPr/>
          </a:p>
        </p:txBody>
      </p:sp>
      <p:sp>
        <p:nvSpPr>
          <p:cNvPr id="66" name="PlaceHolder 2"/>
          <p:cNvSpPr>
            <a:spLocks noGrp="1"/>
          </p:cNvSpPr>
          <p:nvPr>
            <p:ph type="body"/>
          </p:nvPr>
        </p:nvSpPr>
        <p:spPr>
          <a:xfrm>
            <a:off x="457200" y="1600200"/>
            <a:ext cx="8229240" cy="2158200"/>
          </a:xfrm>
          <a:prstGeom prst="rect">
            <a:avLst/>
          </a:prstGeom>
        </p:spPr>
        <p:txBody>
          <a:bodyPr wrap="none" lIns="0" tIns="0" rIns="0" bIns="0"/>
          <a:lstStyle/>
          <a:p>
            <a:endParaRPr/>
          </a:p>
        </p:txBody>
      </p:sp>
      <p:sp>
        <p:nvSpPr>
          <p:cNvPr id="67" name="PlaceHolder 3"/>
          <p:cNvSpPr>
            <a:spLocks noGrp="1"/>
          </p:cNvSpPr>
          <p:nvPr>
            <p:ph type="body"/>
          </p:nvPr>
        </p:nvSpPr>
        <p:spPr>
          <a:xfrm>
            <a:off x="457200" y="3963600"/>
            <a:ext cx="8229240" cy="2158200"/>
          </a:xfrm>
          <a:prstGeom prst="rect">
            <a:avLst/>
          </a:prstGeom>
        </p:spPr>
        <p:txBody>
          <a:bodyPr wrap="none"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457200" y="274680"/>
            <a:ext cx="8229240" cy="1143000"/>
          </a:xfrm>
          <a:prstGeom prst="rect">
            <a:avLst/>
          </a:prstGeom>
        </p:spPr>
        <p:txBody>
          <a:bodyPr wrap="none" lIns="0" tIns="0" rIns="0" bIns="0" anchor="ctr"/>
          <a:lstStyle/>
          <a:p>
            <a:endParaRPr/>
          </a:p>
        </p:txBody>
      </p:sp>
      <p:sp>
        <p:nvSpPr>
          <p:cNvPr id="69" name="PlaceHolder 2"/>
          <p:cNvSpPr>
            <a:spLocks noGrp="1"/>
          </p:cNvSpPr>
          <p:nvPr>
            <p:ph type="body"/>
          </p:nvPr>
        </p:nvSpPr>
        <p:spPr>
          <a:xfrm>
            <a:off x="457200" y="1600200"/>
            <a:ext cx="4015440" cy="2158200"/>
          </a:xfrm>
          <a:prstGeom prst="rect">
            <a:avLst/>
          </a:prstGeom>
        </p:spPr>
        <p:txBody>
          <a:bodyPr wrap="none" lIns="0" tIns="0" rIns="0" bIns="0"/>
          <a:lstStyle/>
          <a:p>
            <a:endParaRPr/>
          </a:p>
        </p:txBody>
      </p:sp>
      <p:sp>
        <p:nvSpPr>
          <p:cNvPr id="70" name="PlaceHolder 3"/>
          <p:cNvSpPr>
            <a:spLocks noGrp="1"/>
          </p:cNvSpPr>
          <p:nvPr>
            <p:ph type="body"/>
          </p:nvPr>
        </p:nvSpPr>
        <p:spPr>
          <a:xfrm>
            <a:off x="4673520" y="1600200"/>
            <a:ext cx="4015440" cy="2158200"/>
          </a:xfrm>
          <a:prstGeom prst="rect">
            <a:avLst/>
          </a:prstGeom>
        </p:spPr>
        <p:txBody>
          <a:bodyPr wrap="none" lIns="0" tIns="0" rIns="0" bIns="0"/>
          <a:lstStyle/>
          <a:p>
            <a:endParaRPr/>
          </a:p>
        </p:txBody>
      </p:sp>
      <p:sp>
        <p:nvSpPr>
          <p:cNvPr id="71" name="PlaceHolder 4"/>
          <p:cNvSpPr>
            <a:spLocks noGrp="1"/>
          </p:cNvSpPr>
          <p:nvPr>
            <p:ph type="body"/>
          </p:nvPr>
        </p:nvSpPr>
        <p:spPr>
          <a:xfrm>
            <a:off x="4673520" y="3963600"/>
            <a:ext cx="4015440" cy="2158200"/>
          </a:xfrm>
          <a:prstGeom prst="rect">
            <a:avLst/>
          </a:prstGeom>
        </p:spPr>
        <p:txBody>
          <a:bodyPr wrap="none" lIns="0" tIns="0" rIns="0" bIns="0"/>
          <a:lstStyle/>
          <a:p>
            <a:endParaRPr/>
          </a:p>
        </p:txBody>
      </p:sp>
      <p:sp>
        <p:nvSpPr>
          <p:cNvPr id="72" name="PlaceHolder 5"/>
          <p:cNvSpPr>
            <a:spLocks noGrp="1"/>
          </p:cNvSpPr>
          <p:nvPr>
            <p:ph type="body"/>
          </p:nvPr>
        </p:nvSpPr>
        <p:spPr>
          <a:xfrm>
            <a:off x="457200" y="3963600"/>
            <a:ext cx="4015440" cy="2158200"/>
          </a:xfrm>
          <a:prstGeom prst="rect">
            <a:avLst/>
          </a:prstGeom>
        </p:spPr>
        <p:txBody>
          <a:bodyPr wrap="none"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457200" y="274680"/>
            <a:ext cx="8229240" cy="1143000"/>
          </a:xfrm>
          <a:prstGeom prst="rect">
            <a:avLst/>
          </a:prstGeom>
        </p:spPr>
        <p:txBody>
          <a:bodyPr wrap="none" lIns="0" tIns="0" rIns="0" bIns="0" anchor="ctr"/>
          <a:lstStyle/>
          <a:p>
            <a:endParaRPr/>
          </a:p>
        </p:txBody>
      </p:sp>
      <p:sp>
        <p:nvSpPr>
          <p:cNvPr id="74" name="PlaceHolder 2"/>
          <p:cNvSpPr>
            <a:spLocks noGrp="1"/>
          </p:cNvSpPr>
          <p:nvPr>
            <p:ph type="body"/>
          </p:nvPr>
        </p:nvSpPr>
        <p:spPr>
          <a:xfrm>
            <a:off x="457200" y="1600200"/>
            <a:ext cx="4015440" cy="2158200"/>
          </a:xfrm>
          <a:prstGeom prst="rect">
            <a:avLst/>
          </a:prstGeom>
        </p:spPr>
        <p:txBody>
          <a:bodyPr wrap="none" lIns="0" tIns="0" rIns="0" bIns="0"/>
          <a:lstStyle/>
          <a:p>
            <a:endParaRPr/>
          </a:p>
        </p:txBody>
      </p:sp>
      <p:sp>
        <p:nvSpPr>
          <p:cNvPr id="75" name="PlaceHolder 3"/>
          <p:cNvSpPr>
            <a:spLocks noGrp="1"/>
          </p:cNvSpPr>
          <p:nvPr>
            <p:ph type="body"/>
          </p:nvPr>
        </p:nvSpPr>
        <p:spPr>
          <a:xfrm>
            <a:off x="4673520" y="1600200"/>
            <a:ext cx="4015440" cy="2158200"/>
          </a:xfrm>
          <a:prstGeom prst="rect">
            <a:avLst/>
          </a:prstGeom>
        </p:spPr>
        <p:txBody>
          <a:bodyPr wrap="none" lIns="0" tIns="0" rIns="0" bIns="0"/>
          <a:lstStyle/>
          <a:p>
            <a:endParaRPr/>
          </a:p>
        </p:txBody>
      </p:sp>
      <p:pic>
        <p:nvPicPr>
          <p:cNvPr id="76" name="75 Imagen"/>
          <p:cNvPicPr/>
          <p:nvPr/>
        </p:nvPicPr>
        <p:blipFill>
          <a:blip r:embed="rId2" cstate="print"/>
          <a:stretch>
            <a:fillRect/>
          </a:stretch>
        </p:blipFill>
        <p:spPr>
          <a:xfrm>
            <a:off x="5328720" y="3963240"/>
            <a:ext cx="2704680" cy="2158200"/>
          </a:xfrm>
          <a:prstGeom prst="rect">
            <a:avLst/>
          </a:prstGeom>
        </p:spPr>
      </p:pic>
      <p:pic>
        <p:nvPicPr>
          <p:cNvPr id="77" name="76 Imagen"/>
          <p:cNvPicPr/>
          <p:nvPr/>
        </p:nvPicPr>
        <p:blipFill>
          <a:blip r:embed="rId2" cstate="print"/>
          <a:stretch>
            <a:fillRect/>
          </a:stretch>
        </p:blipFill>
        <p:spPr>
          <a:xfrm>
            <a:off x="1112400" y="3963240"/>
            <a:ext cx="2704680" cy="21582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7"/>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lgn="r">
              <a:lnSpc>
                <a:spcPct val="100000"/>
              </a:lnSpc>
            </a:pPr>
            <a:r>
              <a:rPr lang="es-PE" sz="1400" smtClean="0">
                <a:solidFill>
                  <a:srgbClr val="696464"/>
                </a:solidFill>
                <a:latin typeface="Perpetua"/>
              </a:rPr>
              <a:t>2/10/14</a:t>
            </a:r>
            <a:endParaRPr lang="es-PE"/>
          </a:p>
        </p:txBody>
      </p:sp>
      <p:sp>
        <p:nvSpPr>
          <p:cNvPr id="5" name="4 Marcador de pie de página"/>
          <p:cNvSpPr>
            <a:spLocks noGrp="1"/>
          </p:cNvSpPr>
          <p:nvPr>
            <p:ph type="ftr" sz="quarter" idx="11"/>
          </p:nvPr>
        </p:nvSpPr>
        <p:spPr/>
        <p:txBody>
          <a:bodyPr/>
          <a:lstStyle>
            <a:lvl1pPr>
              <a:defRPr/>
            </a:lvl1pPr>
          </a:lstStyle>
          <a:p>
            <a:endParaRPr lang="es-PE"/>
          </a:p>
        </p:txBody>
      </p:sp>
      <p:sp>
        <p:nvSpPr>
          <p:cNvPr id="6" name="5 Marcador de número de diapositiva"/>
          <p:cNvSpPr>
            <a:spLocks noGrp="1"/>
          </p:cNvSpPr>
          <p:nvPr>
            <p:ph type="sldNum" sz="quarter" idx="12"/>
          </p:nvPr>
        </p:nvSpPr>
        <p:spPr/>
        <p:txBody>
          <a:bodyPr/>
          <a:lstStyle>
            <a:lvl1pPr>
              <a:defRPr/>
            </a:lvl1pPr>
          </a:lstStyle>
          <a:p>
            <a:pPr>
              <a:lnSpc>
                <a:spcPct val="100000"/>
              </a:lnSpc>
            </a:pPr>
            <a:fld id="{9366A3E2-332F-4802-B851-A8C2143296EF}" type="slidenum">
              <a:rPr lang="es-PE" sz="1400" smtClean="0">
                <a:solidFill>
                  <a:srgbClr val="FFFFFF"/>
                </a:solidFill>
                <a:latin typeface="Franklin Gothic Book"/>
              </a:rPr>
              <a:pPr>
                <a:lnSpc>
                  <a:spcPct val="100000"/>
                </a:lnSpc>
              </a:pPr>
              <a:t>‹Nº›</a:t>
            </a:fld>
            <a:endParaRPr lang="es-PE"/>
          </a:p>
        </p:txBody>
      </p:sp>
    </p:spTree>
    <p:extLst>
      <p:ext uri="{BB962C8B-B14F-4D97-AF65-F5344CB8AC3E}">
        <p14:creationId xmlns:p14="http://schemas.microsoft.com/office/powerpoint/2010/main" val="22117730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74680"/>
            <a:ext cx="8229240" cy="1143000"/>
          </a:xfrm>
          <a:prstGeom prst="rect">
            <a:avLst/>
          </a:prstGeom>
        </p:spPr>
        <p:txBody>
          <a:bodyPr wrap="none" lIns="0" tIns="0" rIns="0" bIns="0" anchor="ctr"/>
          <a:lstStyle/>
          <a:p>
            <a:endParaRPr/>
          </a:p>
        </p:txBody>
      </p:sp>
      <p:sp>
        <p:nvSpPr>
          <p:cNvPr id="45" name="PlaceHolder 2"/>
          <p:cNvSpPr>
            <a:spLocks noGrp="1"/>
          </p:cNvSpPr>
          <p:nvPr>
            <p:ph type="subTitle"/>
          </p:nvPr>
        </p:nvSpPr>
        <p:spPr>
          <a:xfrm>
            <a:off x="457200" y="1600200"/>
            <a:ext cx="8229240" cy="4525920"/>
          </a:xfrm>
          <a:prstGeom prst="rect">
            <a:avLst/>
          </a:prstGeom>
        </p:spPr>
        <p:txBody>
          <a:bodyPr wrap="none"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457200" y="274680"/>
            <a:ext cx="8229240" cy="1143000"/>
          </a:xfrm>
          <a:prstGeom prst="rect">
            <a:avLst/>
          </a:prstGeom>
        </p:spPr>
        <p:txBody>
          <a:bodyPr wrap="none" lIns="0" tIns="0" rIns="0" bIns="0" anchor="ctr"/>
          <a:lstStyle/>
          <a:p>
            <a:endParaRPr/>
          </a:p>
        </p:txBody>
      </p:sp>
      <p:sp>
        <p:nvSpPr>
          <p:cNvPr id="47" name="PlaceHolder 2"/>
          <p:cNvSpPr>
            <a:spLocks noGrp="1"/>
          </p:cNvSpPr>
          <p:nvPr>
            <p:ph type="body"/>
          </p:nvPr>
        </p:nvSpPr>
        <p:spPr>
          <a:xfrm>
            <a:off x="457200" y="1600200"/>
            <a:ext cx="8229240" cy="4525560"/>
          </a:xfrm>
          <a:prstGeom prst="rect">
            <a:avLst/>
          </a:prstGeom>
        </p:spPr>
        <p:txBody>
          <a:bodyPr wrap="none" lIns="0" tIns="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74680"/>
            <a:ext cx="8229240" cy="1143000"/>
          </a:xfrm>
          <a:prstGeom prst="rect">
            <a:avLst/>
          </a:prstGeom>
        </p:spPr>
        <p:txBody>
          <a:bodyPr wrap="none" lIns="0" tIns="0" rIns="0" bIns="0" anchor="ctr"/>
          <a:lstStyle/>
          <a:p>
            <a:endParaRPr/>
          </a:p>
        </p:txBody>
      </p:sp>
      <p:sp>
        <p:nvSpPr>
          <p:cNvPr id="49" name="PlaceHolder 2"/>
          <p:cNvSpPr>
            <a:spLocks noGrp="1"/>
          </p:cNvSpPr>
          <p:nvPr>
            <p:ph type="body"/>
          </p:nvPr>
        </p:nvSpPr>
        <p:spPr>
          <a:xfrm>
            <a:off x="457200" y="1600200"/>
            <a:ext cx="4015440" cy="4525560"/>
          </a:xfrm>
          <a:prstGeom prst="rect">
            <a:avLst/>
          </a:prstGeom>
        </p:spPr>
        <p:txBody>
          <a:bodyPr wrap="none" lIns="0" tIns="0" rIns="0" bIns="0"/>
          <a:lstStyle/>
          <a:p>
            <a:endParaRPr/>
          </a:p>
        </p:txBody>
      </p:sp>
      <p:sp>
        <p:nvSpPr>
          <p:cNvPr id="50" name="PlaceHolder 3"/>
          <p:cNvSpPr>
            <a:spLocks noGrp="1"/>
          </p:cNvSpPr>
          <p:nvPr>
            <p:ph type="body"/>
          </p:nvPr>
        </p:nvSpPr>
        <p:spPr>
          <a:xfrm>
            <a:off x="4673520" y="1600200"/>
            <a:ext cx="4015440" cy="4525560"/>
          </a:xfrm>
          <a:prstGeom prst="rect">
            <a:avLst/>
          </a:prstGeom>
        </p:spPr>
        <p:txBody>
          <a:bodyPr wrap="none"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74680"/>
            <a:ext cx="8229240" cy="1143000"/>
          </a:xfrm>
          <a:prstGeom prst="rect">
            <a:avLst/>
          </a:prstGeom>
        </p:spPr>
        <p:txBody>
          <a:bodyPr wrap="none" lIns="0" tIns="0" rIns="0" bIns="0" anchor="ct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2" name="PlaceHolder 1"/>
          <p:cNvSpPr>
            <a:spLocks noGrp="1"/>
          </p:cNvSpPr>
          <p:nvPr>
            <p:ph type="subTitle"/>
          </p:nvPr>
        </p:nvSpPr>
        <p:spPr>
          <a:xfrm>
            <a:off x="457200" y="274680"/>
            <a:ext cx="8229240" cy="5851080"/>
          </a:xfrm>
          <a:prstGeom prst="rect">
            <a:avLst/>
          </a:prstGeom>
        </p:spPr>
        <p:txBody>
          <a:bodyPr wrap="none"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4680"/>
            <a:ext cx="8229240" cy="1143000"/>
          </a:xfrm>
          <a:prstGeom prst="rect">
            <a:avLst/>
          </a:prstGeom>
        </p:spPr>
        <p:txBody>
          <a:bodyPr wrap="none" lIns="0" tIns="0" rIns="0" bIns="0" anchor="ctr"/>
          <a:lstStyle/>
          <a:p>
            <a:endParaRPr/>
          </a:p>
        </p:txBody>
      </p:sp>
      <p:sp>
        <p:nvSpPr>
          <p:cNvPr id="54" name="PlaceHolder 2"/>
          <p:cNvSpPr>
            <a:spLocks noGrp="1"/>
          </p:cNvSpPr>
          <p:nvPr>
            <p:ph type="body"/>
          </p:nvPr>
        </p:nvSpPr>
        <p:spPr>
          <a:xfrm>
            <a:off x="457200" y="1600200"/>
            <a:ext cx="4015440" cy="2158200"/>
          </a:xfrm>
          <a:prstGeom prst="rect">
            <a:avLst/>
          </a:prstGeom>
        </p:spPr>
        <p:txBody>
          <a:bodyPr wrap="none" lIns="0" tIns="0" rIns="0" bIns="0"/>
          <a:lstStyle/>
          <a:p>
            <a:endParaRPr/>
          </a:p>
        </p:txBody>
      </p:sp>
      <p:sp>
        <p:nvSpPr>
          <p:cNvPr id="55" name="PlaceHolder 3"/>
          <p:cNvSpPr>
            <a:spLocks noGrp="1"/>
          </p:cNvSpPr>
          <p:nvPr>
            <p:ph type="body"/>
          </p:nvPr>
        </p:nvSpPr>
        <p:spPr>
          <a:xfrm>
            <a:off x="457200" y="3963600"/>
            <a:ext cx="4015440" cy="2158200"/>
          </a:xfrm>
          <a:prstGeom prst="rect">
            <a:avLst/>
          </a:prstGeom>
        </p:spPr>
        <p:txBody>
          <a:bodyPr wrap="none" lIns="0" tIns="0" rIns="0" bIns="0"/>
          <a:lstStyle/>
          <a:p>
            <a:endParaRPr/>
          </a:p>
        </p:txBody>
      </p:sp>
      <p:sp>
        <p:nvSpPr>
          <p:cNvPr id="56" name="PlaceHolder 4"/>
          <p:cNvSpPr>
            <a:spLocks noGrp="1"/>
          </p:cNvSpPr>
          <p:nvPr>
            <p:ph type="body"/>
          </p:nvPr>
        </p:nvSpPr>
        <p:spPr>
          <a:xfrm>
            <a:off x="4673520" y="1600200"/>
            <a:ext cx="4015440" cy="4525560"/>
          </a:xfrm>
          <a:prstGeom prst="rect">
            <a:avLst/>
          </a:prstGeom>
        </p:spPr>
        <p:txBody>
          <a:bodyPr wrap="none"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4680"/>
            <a:ext cx="8229240" cy="1143000"/>
          </a:xfrm>
          <a:prstGeom prst="rect">
            <a:avLst/>
          </a:prstGeom>
        </p:spPr>
        <p:txBody>
          <a:bodyPr wrap="none" lIns="0" tIns="0" rIns="0" bIns="0" anchor="ctr"/>
          <a:lstStyle/>
          <a:p>
            <a:endParaRPr/>
          </a:p>
        </p:txBody>
      </p:sp>
      <p:sp>
        <p:nvSpPr>
          <p:cNvPr id="58" name="PlaceHolder 2"/>
          <p:cNvSpPr>
            <a:spLocks noGrp="1"/>
          </p:cNvSpPr>
          <p:nvPr>
            <p:ph type="body"/>
          </p:nvPr>
        </p:nvSpPr>
        <p:spPr>
          <a:xfrm>
            <a:off x="457200" y="1600200"/>
            <a:ext cx="4015440" cy="4525560"/>
          </a:xfrm>
          <a:prstGeom prst="rect">
            <a:avLst/>
          </a:prstGeom>
        </p:spPr>
        <p:txBody>
          <a:bodyPr wrap="none" lIns="0" tIns="0" rIns="0" bIns="0"/>
          <a:lstStyle/>
          <a:p>
            <a:endParaRPr/>
          </a:p>
        </p:txBody>
      </p:sp>
      <p:sp>
        <p:nvSpPr>
          <p:cNvPr id="59" name="PlaceHolder 3"/>
          <p:cNvSpPr>
            <a:spLocks noGrp="1"/>
          </p:cNvSpPr>
          <p:nvPr>
            <p:ph type="body"/>
          </p:nvPr>
        </p:nvSpPr>
        <p:spPr>
          <a:xfrm>
            <a:off x="4673520" y="1600200"/>
            <a:ext cx="4015440" cy="2158200"/>
          </a:xfrm>
          <a:prstGeom prst="rect">
            <a:avLst/>
          </a:prstGeom>
        </p:spPr>
        <p:txBody>
          <a:bodyPr wrap="none" lIns="0" tIns="0" rIns="0" bIns="0"/>
          <a:lstStyle/>
          <a:p>
            <a:endParaRPr/>
          </a:p>
        </p:txBody>
      </p:sp>
      <p:sp>
        <p:nvSpPr>
          <p:cNvPr id="60" name="PlaceHolder 4"/>
          <p:cNvSpPr>
            <a:spLocks noGrp="1"/>
          </p:cNvSpPr>
          <p:nvPr>
            <p:ph type="body"/>
          </p:nvPr>
        </p:nvSpPr>
        <p:spPr>
          <a:xfrm>
            <a:off x="4673520" y="3963600"/>
            <a:ext cx="4015440" cy="2158200"/>
          </a:xfrm>
          <a:prstGeom prst="rect">
            <a:avLst/>
          </a:prstGeom>
        </p:spPr>
        <p:txBody>
          <a:bodyPr wrap="none"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4680"/>
            <a:ext cx="8229240" cy="1143000"/>
          </a:xfrm>
          <a:prstGeom prst="rect">
            <a:avLst/>
          </a:prstGeom>
        </p:spPr>
        <p:txBody>
          <a:bodyPr wrap="none" lIns="0" tIns="0" rIns="0" bIns="0" anchor="ctr"/>
          <a:lstStyle/>
          <a:p>
            <a:endParaRPr/>
          </a:p>
        </p:txBody>
      </p:sp>
      <p:sp>
        <p:nvSpPr>
          <p:cNvPr id="62" name="PlaceHolder 2"/>
          <p:cNvSpPr>
            <a:spLocks noGrp="1"/>
          </p:cNvSpPr>
          <p:nvPr>
            <p:ph type="body"/>
          </p:nvPr>
        </p:nvSpPr>
        <p:spPr>
          <a:xfrm>
            <a:off x="457200" y="1600200"/>
            <a:ext cx="4015440" cy="2158200"/>
          </a:xfrm>
          <a:prstGeom prst="rect">
            <a:avLst/>
          </a:prstGeom>
        </p:spPr>
        <p:txBody>
          <a:bodyPr wrap="none" lIns="0" tIns="0" rIns="0" bIns="0"/>
          <a:lstStyle/>
          <a:p>
            <a:endParaRPr/>
          </a:p>
        </p:txBody>
      </p:sp>
      <p:sp>
        <p:nvSpPr>
          <p:cNvPr id="63" name="PlaceHolder 3"/>
          <p:cNvSpPr>
            <a:spLocks noGrp="1"/>
          </p:cNvSpPr>
          <p:nvPr>
            <p:ph type="body"/>
          </p:nvPr>
        </p:nvSpPr>
        <p:spPr>
          <a:xfrm>
            <a:off x="4673520" y="1600200"/>
            <a:ext cx="4015440" cy="2158200"/>
          </a:xfrm>
          <a:prstGeom prst="rect">
            <a:avLst/>
          </a:prstGeom>
        </p:spPr>
        <p:txBody>
          <a:bodyPr wrap="none" lIns="0" tIns="0" rIns="0" bIns="0"/>
          <a:lstStyle/>
          <a:p>
            <a:endParaRPr/>
          </a:p>
        </p:txBody>
      </p:sp>
      <p:sp>
        <p:nvSpPr>
          <p:cNvPr id="64" name="PlaceHolder 4"/>
          <p:cNvSpPr>
            <a:spLocks noGrp="1"/>
          </p:cNvSpPr>
          <p:nvPr>
            <p:ph type="body"/>
          </p:nvPr>
        </p:nvSpPr>
        <p:spPr>
          <a:xfrm>
            <a:off x="457200" y="3963600"/>
            <a:ext cx="8228520" cy="2158200"/>
          </a:xfrm>
          <a:prstGeom prst="rect">
            <a:avLst/>
          </a:prstGeom>
        </p:spPr>
        <p:txBody>
          <a:bodyPr wrap="none"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 name="PlaceHolder 1"/>
          <p:cNvSpPr>
            <a:spLocks noGrp="1"/>
          </p:cNvSpPr>
          <p:nvPr>
            <p:ph type="title"/>
          </p:nvPr>
        </p:nvSpPr>
        <p:spPr>
          <a:xfrm>
            <a:off x="457200" y="274680"/>
            <a:ext cx="8229240" cy="1142640"/>
          </a:xfrm>
          <a:prstGeom prst="rect">
            <a:avLst/>
          </a:prstGeom>
        </p:spPr>
        <p:txBody>
          <a:bodyPr anchor="ctr"/>
          <a:lstStyle/>
          <a:p>
            <a:pPr algn="ctr">
              <a:lnSpc>
                <a:spcPct val="100000"/>
              </a:lnSpc>
            </a:pPr>
            <a:r>
              <a:rPr lang="es-PE" sz="4400">
                <a:solidFill>
                  <a:srgbClr val="000000"/>
                </a:solidFill>
                <a:latin typeface="Calibri"/>
              </a:rPr>
              <a:t>Pulse para editar el formato del texto de títuloHaga clic para modificar el estilo de título del patrón</a:t>
            </a:r>
            <a:endParaRPr/>
          </a:p>
        </p:txBody>
      </p:sp>
      <p:sp>
        <p:nvSpPr>
          <p:cNvPr id="40" name="PlaceHolder 2"/>
          <p:cNvSpPr>
            <a:spLocks noGrp="1"/>
          </p:cNvSpPr>
          <p:nvPr>
            <p:ph type="body"/>
          </p:nvPr>
        </p:nvSpPr>
        <p:spPr>
          <a:xfrm>
            <a:off x="457200" y="1600200"/>
            <a:ext cx="8229240" cy="4525560"/>
          </a:xfrm>
          <a:prstGeom prst="rect">
            <a:avLst/>
          </a:prstGeom>
        </p:spPr>
        <p:txBody>
          <a:bodyPr/>
          <a:lstStyle/>
          <a:p>
            <a:pPr>
              <a:buSzPct val="25000"/>
              <a:buFont typeface="StarSymbol"/>
              <a:buChar char=""/>
            </a:pPr>
            <a:r>
              <a:rPr lang="es-PE" sz="3200">
                <a:solidFill>
                  <a:srgbClr val="000000"/>
                </a:solidFill>
                <a:latin typeface="Calibri"/>
              </a:rPr>
              <a:t>Pulse para editar el formato de esquema del texto</a:t>
            </a:r>
            <a:endParaRPr/>
          </a:p>
          <a:p>
            <a:pPr lvl="1">
              <a:buSzPct val="25000"/>
              <a:buFont typeface="StarSymbol"/>
              <a:buChar char=""/>
            </a:pPr>
            <a:r>
              <a:rPr lang="es-PE" sz="3200">
                <a:solidFill>
                  <a:srgbClr val="000000"/>
                </a:solidFill>
                <a:latin typeface="Calibri"/>
              </a:rPr>
              <a:t>Segundo nivel del esquema</a:t>
            </a:r>
            <a:endParaRPr/>
          </a:p>
          <a:p>
            <a:pPr lvl="2">
              <a:buSzPct val="25000"/>
              <a:buFont typeface="StarSymbol"/>
              <a:buChar char=""/>
            </a:pPr>
            <a:r>
              <a:rPr lang="es-PE" sz="3200">
                <a:solidFill>
                  <a:srgbClr val="000000"/>
                </a:solidFill>
                <a:latin typeface="Calibri"/>
              </a:rPr>
              <a:t>Tercer nivel del esquema</a:t>
            </a:r>
            <a:endParaRPr/>
          </a:p>
          <a:p>
            <a:pPr lvl="3">
              <a:buSzPct val="25000"/>
              <a:buFont typeface="StarSymbol"/>
              <a:buChar char=""/>
            </a:pPr>
            <a:r>
              <a:rPr lang="es-PE" sz="3200">
                <a:solidFill>
                  <a:srgbClr val="000000"/>
                </a:solidFill>
                <a:latin typeface="Calibri"/>
              </a:rPr>
              <a:t>Cuarto nivel del esquema</a:t>
            </a:r>
            <a:endParaRPr/>
          </a:p>
          <a:p>
            <a:pPr lvl="4">
              <a:buSzPct val="25000"/>
              <a:buFont typeface="StarSymbol"/>
              <a:buChar char=""/>
            </a:pPr>
            <a:r>
              <a:rPr lang="es-PE" sz="3200">
                <a:solidFill>
                  <a:srgbClr val="000000"/>
                </a:solidFill>
                <a:latin typeface="Calibri"/>
              </a:rPr>
              <a:t>Quinto nivel del esquema</a:t>
            </a:r>
            <a:endParaRPr/>
          </a:p>
          <a:p>
            <a:pPr lvl="5">
              <a:buSzPct val="25000"/>
              <a:buFont typeface="StarSymbol"/>
              <a:buChar char=""/>
            </a:pPr>
            <a:r>
              <a:rPr lang="es-PE" sz="3200">
                <a:solidFill>
                  <a:srgbClr val="000000"/>
                </a:solidFill>
                <a:latin typeface="Calibri"/>
              </a:rPr>
              <a:t>Sexto nivel del esquema</a:t>
            </a:r>
            <a:endParaRPr/>
          </a:p>
          <a:p>
            <a:pPr>
              <a:lnSpc>
                <a:spcPct val="100000"/>
              </a:lnSpc>
              <a:buFont typeface="Arial"/>
              <a:buChar char="•"/>
            </a:pPr>
            <a:r>
              <a:rPr lang="es-PE" sz="3200">
                <a:solidFill>
                  <a:srgbClr val="000000"/>
                </a:solidFill>
                <a:latin typeface="Calibri"/>
              </a:rPr>
              <a:t>Séptimo nivel del esquemaHaga clic para modificar el estilo de texto del patrón</a:t>
            </a:r>
            <a:endParaRPr/>
          </a:p>
          <a:p>
            <a:pPr lvl="1">
              <a:lnSpc>
                <a:spcPct val="100000"/>
              </a:lnSpc>
              <a:buSzPct val="25000"/>
              <a:buFont typeface="StarSymbol"/>
              <a:buChar char=""/>
            </a:pPr>
            <a:r>
              <a:rPr lang="es-PE" sz="2800">
                <a:solidFill>
                  <a:srgbClr val="000000"/>
                </a:solidFill>
                <a:latin typeface="Calibri"/>
              </a:rPr>
              <a:t>Segundo nivel</a:t>
            </a:r>
            <a:endParaRPr/>
          </a:p>
          <a:p>
            <a:pPr lvl="2">
              <a:lnSpc>
                <a:spcPct val="100000"/>
              </a:lnSpc>
              <a:buSzPct val="25000"/>
              <a:buFont typeface="StarSymbol"/>
              <a:buChar char=""/>
            </a:pPr>
            <a:r>
              <a:rPr lang="es-PE" sz="2400">
                <a:solidFill>
                  <a:srgbClr val="000000"/>
                </a:solidFill>
                <a:latin typeface="Calibri"/>
              </a:rPr>
              <a:t>Tercer nivel</a:t>
            </a:r>
            <a:endParaRPr/>
          </a:p>
          <a:p>
            <a:pPr lvl="3">
              <a:lnSpc>
                <a:spcPct val="100000"/>
              </a:lnSpc>
              <a:buSzPct val="25000"/>
              <a:buFont typeface="StarSymbol"/>
              <a:buChar char=""/>
            </a:pPr>
            <a:r>
              <a:rPr lang="es-PE" sz="2000">
                <a:solidFill>
                  <a:srgbClr val="000000"/>
                </a:solidFill>
                <a:latin typeface="Calibri"/>
              </a:rPr>
              <a:t>Cuarto nivel</a:t>
            </a:r>
            <a:endParaRPr/>
          </a:p>
          <a:p>
            <a:pPr lvl="4">
              <a:lnSpc>
                <a:spcPct val="100000"/>
              </a:lnSpc>
              <a:buSzPct val="25000"/>
              <a:buFont typeface="StarSymbol"/>
              <a:buChar char=""/>
            </a:pPr>
            <a:r>
              <a:rPr lang="es-PE" sz="2000">
                <a:solidFill>
                  <a:srgbClr val="000000"/>
                </a:solidFill>
                <a:latin typeface="Calibri"/>
              </a:rPr>
              <a:t>Quinto nivel</a:t>
            </a:r>
            <a:endParaRPr/>
          </a:p>
        </p:txBody>
      </p:sp>
      <p:sp>
        <p:nvSpPr>
          <p:cNvPr id="41" name="PlaceHolder 3"/>
          <p:cNvSpPr>
            <a:spLocks noGrp="1"/>
          </p:cNvSpPr>
          <p:nvPr>
            <p:ph type="dt"/>
          </p:nvPr>
        </p:nvSpPr>
        <p:spPr>
          <a:xfrm>
            <a:off x="457200" y="6356520"/>
            <a:ext cx="2133360" cy="364680"/>
          </a:xfrm>
          <a:prstGeom prst="rect">
            <a:avLst/>
          </a:prstGeom>
        </p:spPr>
        <p:txBody>
          <a:bodyPr anchor="ctr"/>
          <a:lstStyle/>
          <a:p>
            <a:pPr>
              <a:lnSpc>
                <a:spcPct val="100000"/>
              </a:lnSpc>
            </a:pPr>
            <a:r>
              <a:rPr lang="es-PE" sz="1200">
                <a:solidFill>
                  <a:srgbClr val="8B8B8B"/>
                </a:solidFill>
                <a:latin typeface="Calibri"/>
              </a:rPr>
              <a:t>16/01/14</a:t>
            </a:r>
            <a:endParaRPr/>
          </a:p>
        </p:txBody>
      </p:sp>
      <p:sp>
        <p:nvSpPr>
          <p:cNvPr id="42" name="PlaceHolder 4"/>
          <p:cNvSpPr>
            <a:spLocks noGrp="1"/>
          </p:cNvSpPr>
          <p:nvPr>
            <p:ph type="ftr"/>
          </p:nvPr>
        </p:nvSpPr>
        <p:spPr>
          <a:xfrm>
            <a:off x="3124080" y="6356520"/>
            <a:ext cx="2895120" cy="364680"/>
          </a:xfrm>
          <a:prstGeom prst="rect">
            <a:avLst/>
          </a:prstGeom>
        </p:spPr>
        <p:txBody>
          <a:bodyPr anchor="ctr"/>
          <a:lstStyle/>
          <a:p>
            <a:endParaRPr/>
          </a:p>
        </p:txBody>
      </p:sp>
      <p:sp>
        <p:nvSpPr>
          <p:cNvPr id="43" name="PlaceHolder 5"/>
          <p:cNvSpPr>
            <a:spLocks noGrp="1"/>
          </p:cNvSpPr>
          <p:nvPr>
            <p:ph type="sldNum"/>
          </p:nvPr>
        </p:nvSpPr>
        <p:spPr>
          <a:xfrm>
            <a:off x="6553080" y="6356520"/>
            <a:ext cx="2133360" cy="364680"/>
          </a:xfrm>
          <a:prstGeom prst="rect">
            <a:avLst/>
          </a:prstGeom>
        </p:spPr>
        <p:txBody>
          <a:bodyPr anchor="ctr"/>
          <a:lstStyle/>
          <a:p>
            <a:pPr algn="r">
              <a:lnSpc>
                <a:spcPct val="100000"/>
              </a:lnSpc>
            </a:pPr>
            <a:fld id="{70782EA4-4AB6-49CC-9C62-99201DAEDAEE}" type="slidenum">
              <a:rPr lang="es-PE" sz="1200">
                <a:solidFill>
                  <a:srgbClr val="8B8B8B"/>
                </a:solidFill>
                <a:latin typeface="Calibri"/>
              </a:rPr>
              <a:pPr algn="r">
                <a:lnSpc>
                  <a:spcPct val="100000"/>
                </a:lnSpc>
              </a:pPr>
              <a:t>‹Nº›</a:t>
            </a:fld>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embeddings/Microsoft_Excel_97-2003_Worksheet1.xls"/></Relationships>
</file>

<file path=ppt/slides/_rels/slide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9 Imagen" descr="LOGO CNC.jpg"/>
          <p:cNvPicPr>
            <a:picLocks noChangeAspect="1"/>
          </p:cNvPicPr>
          <p:nvPr/>
        </p:nvPicPr>
        <p:blipFill rotWithShape="1">
          <a:blip r:embed="rId2" cstate="print"/>
          <a:srcRect t="27093" b="16505"/>
          <a:stretch/>
        </p:blipFill>
        <p:spPr bwMode="auto">
          <a:xfrm>
            <a:off x="143508" y="1106742"/>
            <a:ext cx="4254428" cy="766121"/>
          </a:xfrm>
          <a:prstGeom prst="rect">
            <a:avLst/>
          </a:prstGeom>
          <a:noFill/>
          <a:ln w="9525">
            <a:noFill/>
            <a:miter lim="800000"/>
            <a:headEnd/>
            <a:tailEnd/>
          </a:ln>
        </p:spPr>
      </p:pic>
      <p:sp>
        <p:nvSpPr>
          <p:cNvPr id="5" name="Rectangle 2"/>
          <p:cNvSpPr>
            <a:spLocks noGrp="1" noChangeArrowheads="1"/>
          </p:cNvSpPr>
          <p:nvPr>
            <p:ph type="ctrTitle" idx="4294967295"/>
          </p:nvPr>
        </p:nvSpPr>
        <p:spPr>
          <a:xfrm>
            <a:off x="845586" y="2510898"/>
            <a:ext cx="7290810" cy="1296144"/>
          </a:xfrm>
        </p:spPr>
        <p:txBody>
          <a:bodyPr anchor="t"/>
          <a:lstStyle/>
          <a:p>
            <a:r>
              <a:rPr lang="es-ES" sz="1350" dirty="0">
                <a:latin typeface="Segoe UI Symbol" panose="020B0502040204020203" pitchFamily="34" charset="0"/>
                <a:ea typeface="Calibri" panose="020F0502020204030204" pitchFamily="34" charset="0"/>
                <a:cs typeface="Segoe UI Light" panose="020B0502040204020203" pitchFamily="34" charset="0"/>
              </a:rPr>
              <a:t>Consultoría solicitada por el Consejo Nacional de la Competitividad</a:t>
            </a:r>
            <a:r>
              <a:rPr lang="es-PE" sz="1350" dirty="0">
                <a:latin typeface="Segoe UI Symbol" panose="020B0502040204020203" pitchFamily="34" charset="0"/>
                <a:ea typeface="Calibri" panose="020F0502020204030204" pitchFamily="34" charset="0"/>
                <a:cs typeface="Segoe UI Light" panose="020B0502040204020203" pitchFamily="34" charset="0"/>
              </a:rPr>
              <a:t/>
            </a:r>
            <a:br>
              <a:rPr lang="es-PE" sz="1350" dirty="0">
                <a:latin typeface="Segoe UI Symbol" panose="020B0502040204020203" pitchFamily="34" charset="0"/>
                <a:ea typeface="Calibri" panose="020F0502020204030204" pitchFamily="34" charset="0"/>
                <a:cs typeface="Segoe UI Light" panose="020B0502040204020203" pitchFamily="34" charset="0"/>
              </a:rPr>
            </a:br>
            <a:r>
              <a:rPr lang="es-MX" sz="1350" dirty="0">
                <a:latin typeface="Segoe UI Symbol" panose="020B0502040204020203" pitchFamily="34" charset="0"/>
                <a:ea typeface="Calibri" panose="020F0502020204030204" pitchFamily="34" charset="0"/>
                <a:cs typeface="Segoe UI Light" panose="020B0502040204020203" pitchFamily="34" charset="0"/>
              </a:rPr>
              <a:t/>
            </a:r>
            <a:br>
              <a:rPr lang="es-MX" sz="1350" dirty="0">
                <a:latin typeface="Segoe UI Symbol" panose="020B0502040204020203" pitchFamily="34" charset="0"/>
                <a:ea typeface="Calibri" panose="020F0502020204030204" pitchFamily="34" charset="0"/>
                <a:cs typeface="Segoe UI Light" panose="020B0502040204020203" pitchFamily="34" charset="0"/>
              </a:rPr>
            </a:br>
            <a:r>
              <a:rPr lang="es-PE" sz="1350" dirty="0">
                <a:latin typeface="Segoe UI Symbol" panose="020B0502040204020203" pitchFamily="34" charset="0"/>
                <a:ea typeface="Calibri" panose="020F0502020204030204" pitchFamily="34" charset="0"/>
                <a:cs typeface="Segoe UI Light" panose="020B0502040204020203" pitchFamily="34" charset="0"/>
              </a:rPr>
              <a:t/>
            </a:r>
            <a:br>
              <a:rPr lang="es-PE" sz="1350" dirty="0">
                <a:latin typeface="Segoe UI Symbol" panose="020B0502040204020203" pitchFamily="34" charset="0"/>
                <a:ea typeface="Calibri" panose="020F0502020204030204" pitchFamily="34" charset="0"/>
                <a:cs typeface="Segoe UI Light" panose="020B0502040204020203" pitchFamily="34" charset="0"/>
              </a:rPr>
            </a:br>
            <a:r>
              <a:rPr lang="es-ES" sz="1350" dirty="0">
                <a:latin typeface="Segoe UI Symbol" panose="020B0502040204020203" pitchFamily="34" charset="0"/>
                <a:ea typeface="Calibri" panose="020F0502020204030204" pitchFamily="34" charset="0"/>
                <a:cs typeface="Segoe UI Light" panose="020B0502040204020203" pitchFamily="34" charset="0"/>
              </a:rPr>
              <a:t> </a:t>
            </a:r>
            <a:r>
              <a:rPr lang="es-PE" sz="1350" dirty="0">
                <a:latin typeface="Segoe UI Symbol" panose="020B0502040204020203" pitchFamily="34" charset="0"/>
                <a:ea typeface="Calibri" panose="020F0502020204030204" pitchFamily="34" charset="0"/>
                <a:cs typeface="Segoe UI Light" panose="020B0502040204020203" pitchFamily="34" charset="0"/>
              </a:rPr>
              <a:t/>
            </a:r>
            <a:br>
              <a:rPr lang="es-PE" sz="1350" dirty="0">
                <a:latin typeface="Segoe UI Symbol" panose="020B0502040204020203" pitchFamily="34" charset="0"/>
                <a:ea typeface="Calibri" panose="020F0502020204030204" pitchFamily="34" charset="0"/>
                <a:cs typeface="Segoe UI Light" panose="020B0502040204020203" pitchFamily="34" charset="0"/>
              </a:rPr>
            </a:br>
            <a:r>
              <a:rPr lang="es-PE" sz="1350" dirty="0" smtClean="0">
                <a:latin typeface="Segoe UI Symbol" panose="020B0502040204020203" pitchFamily="34" charset="0"/>
                <a:ea typeface="Calibri" panose="020F0502020204030204" pitchFamily="34" charset="0"/>
                <a:cs typeface="Segoe UI Light" panose="020B0502040204020203" pitchFamily="34" charset="0"/>
              </a:rPr>
              <a:t>		</a:t>
            </a:r>
            <a:r>
              <a:rPr lang="es-ES" sz="1350" dirty="0">
                <a:latin typeface="Segoe UI Symbol" panose="020B0502040204020203" pitchFamily="34" charset="0"/>
                <a:ea typeface="Calibri" panose="020F0502020204030204" pitchFamily="34" charset="0"/>
                <a:cs typeface="Segoe UI Light" panose="020B0502040204020203" pitchFamily="34" charset="0"/>
              </a:rPr>
              <a:t> Fecha</a:t>
            </a:r>
            <a:r>
              <a:rPr lang="es-ES" sz="1350">
                <a:latin typeface="Segoe UI Symbol" panose="020B0502040204020203" pitchFamily="34" charset="0"/>
                <a:ea typeface="Calibri" panose="020F0502020204030204" pitchFamily="34" charset="0"/>
                <a:cs typeface="Segoe UI Light" panose="020B0502040204020203" pitchFamily="34" charset="0"/>
              </a:rPr>
              <a:t>: </a:t>
            </a:r>
            <a:r>
              <a:rPr lang="es-ES" sz="1350" smtClean="0">
                <a:latin typeface="Segoe UI Symbol" panose="020B0502040204020203" pitchFamily="34" charset="0"/>
                <a:ea typeface="Calibri" panose="020F0502020204030204" pitchFamily="34" charset="0"/>
                <a:cs typeface="Segoe UI Light" panose="020B0502040204020203" pitchFamily="34" charset="0"/>
              </a:rPr>
              <a:t>20</a:t>
            </a:r>
            <a:r>
              <a:rPr lang="es-ES" sz="1350" smtClean="0">
                <a:latin typeface="Segoe UI Symbol" panose="020B0502040204020203" pitchFamily="34" charset="0"/>
                <a:ea typeface="Calibri" panose="020F0502020204030204" pitchFamily="34" charset="0"/>
                <a:cs typeface="Segoe UI Light" panose="020B0502040204020203" pitchFamily="34" charset="0"/>
              </a:rPr>
              <a:t> </a:t>
            </a:r>
            <a:r>
              <a:rPr lang="es-ES" sz="1350" dirty="0">
                <a:latin typeface="Segoe UI Symbol" panose="020B0502040204020203" pitchFamily="34" charset="0"/>
                <a:ea typeface="Calibri" panose="020F0502020204030204" pitchFamily="34" charset="0"/>
                <a:cs typeface="Segoe UI Light" panose="020B0502040204020203" pitchFamily="34" charset="0"/>
              </a:rPr>
              <a:t>de octubre de 2014</a:t>
            </a:r>
            <a:r>
              <a:rPr lang="es-ES" sz="2100" dirty="0"/>
              <a:t> </a:t>
            </a:r>
            <a:r>
              <a:rPr lang="es-PE" sz="2100" dirty="0"/>
              <a:t/>
            </a:r>
            <a:br>
              <a:rPr lang="es-PE" sz="2100" dirty="0"/>
            </a:br>
            <a:endParaRPr lang="es-ES" sz="2100" dirty="0">
              <a:solidFill>
                <a:srgbClr val="C00000"/>
              </a:solidFill>
              <a:effectLst>
                <a:outerShdw blurRad="38100" dist="38100" dir="2700000" algn="tl">
                  <a:srgbClr val="C0C0C0"/>
                </a:outerShdw>
              </a:effectLst>
              <a:latin typeface="Segoe UI Semilight" panose="020B0402040204020203" pitchFamily="34" charset="0"/>
              <a:cs typeface="Segoe UI Semilight" panose="020B0402040204020203" pitchFamily="34" charset="0"/>
            </a:endParaRPr>
          </a:p>
        </p:txBody>
      </p:sp>
      <p:sp>
        <p:nvSpPr>
          <p:cNvPr id="2" name="Rectángulo 1"/>
          <p:cNvSpPr/>
          <p:nvPr/>
        </p:nvSpPr>
        <p:spPr>
          <a:xfrm>
            <a:off x="2357754" y="4131078"/>
            <a:ext cx="4212468" cy="507831"/>
          </a:xfrm>
          <a:prstGeom prst="rect">
            <a:avLst/>
          </a:prstGeom>
        </p:spPr>
        <p:txBody>
          <a:bodyPr wrap="square">
            <a:spAutoFit/>
          </a:bodyPr>
          <a:lstStyle/>
          <a:p>
            <a:pPr algn="ctr"/>
            <a:r>
              <a:rPr lang="es-ES" sz="900" dirty="0">
                <a:latin typeface="Segoe UI Symbol" panose="020B0502040204020203" pitchFamily="34" charset="0"/>
                <a:ea typeface="Calibri" panose="020F0502020204030204" pitchFamily="34" charset="0"/>
                <a:cs typeface="Segoe UI Light" panose="020B0502040204020203" pitchFamily="34" charset="0"/>
              </a:rPr>
              <a:t>Las opiniones expresadas en esta presentación son del autor y no refleja necesariamente los puntos de vista del Ministerio de Economía y Finanzas y del Consejo Nacional de la Competitividad.</a:t>
            </a:r>
            <a:endParaRPr lang="es-PE" sz="9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Cuadro de texto 2"/>
          <p:cNvSpPr txBox="1">
            <a:spLocks noChangeArrowheads="1"/>
          </p:cNvSpPr>
          <p:nvPr/>
        </p:nvSpPr>
        <p:spPr bwMode="auto">
          <a:xfrm>
            <a:off x="89503" y="5049180"/>
            <a:ext cx="2145506" cy="890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just" defTabSz="685800" eaLnBrk="0" fontAlgn="base" hangingPunct="0">
              <a:spcBef>
                <a:spcPct val="0"/>
              </a:spcBef>
              <a:spcAft>
                <a:spcPts val="600"/>
              </a:spcAft>
            </a:pPr>
            <a:r>
              <a:rPr lang="es-PE" altLang="es-PE" sz="675" dirty="0">
                <a:latin typeface="Segoe UI Symbol" panose="020B0502040204020203" pitchFamily="34" charset="0"/>
              </a:rPr>
              <a:t>El documento puede ser descargado en su disco duro o impreso únicamente para su uso personal o con fines académicos, a condición de que incluyan en cada ejemplar la presente nota relativa a los derechos de autor o cualquier otra nota relativa a los derechos de propiedad intelectual.</a:t>
            </a:r>
            <a:endParaRPr lang="es-PE" altLang="es-PE" sz="1350" dirty="0">
              <a:latin typeface="Arial" panose="020B0604020202020204" pitchFamily="34" charset="0"/>
            </a:endParaRPr>
          </a:p>
        </p:txBody>
      </p:sp>
    </p:spTree>
    <p:extLst>
      <p:ext uri="{BB962C8B-B14F-4D97-AF65-F5344CB8AC3E}">
        <p14:creationId xmlns:p14="http://schemas.microsoft.com/office/powerpoint/2010/main" val="2875359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TextShape 1"/>
          <p:cNvSpPr txBox="1"/>
          <p:nvPr/>
        </p:nvSpPr>
        <p:spPr>
          <a:xfrm>
            <a:off x="457200" y="274680"/>
            <a:ext cx="8229240" cy="1142640"/>
          </a:xfrm>
          <a:prstGeom prst="rect">
            <a:avLst/>
          </a:prstGeom>
        </p:spPr>
        <p:txBody>
          <a:bodyPr anchor="ctr"/>
          <a:lstStyle/>
          <a:p>
            <a:pPr algn="r">
              <a:lnSpc>
                <a:spcPct val="100000"/>
              </a:lnSpc>
            </a:pPr>
            <a:endParaRPr dirty="0"/>
          </a:p>
        </p:txBody>
      </p:sp>
      <p:sp>
        <p:nvSpPr>
          <p:cNvPr id="110" name="TextShape 2"/>
          <p:cNvSpPr txBox="1"/>
          <p:nvPr/>
        </p:nvSpPr>
        <p:spPr>
          <a:xfrm>
            <a:off x="457200" y="620688"/>
            <a:ext cx="8229240" cy="5505072"/>
          </a:xfrm>
          <a:prstGeom prst="rect">
            <a:avLst/>
          </a:prstGeom>
        </p:spPr>
        <p:txBody>
          <a:bodyPr/>
          <a:lstStyle/>
          <a:p>
            <a:pPr algn="just">
              <a:lnSpc>
                <a:spcPct val="100000"/>
              </a:lnSpc>
              <a:buFont typeface="Arial"/>
              <a:buChar char="•"/>
            </a:pPr>
            <a:endParaRPr lang="es-PE" sz="2800" dirty="0" smtClean="0">
              <a:solidFill>
                <a:srgbClr val="000000"/>
              </a:solidFill>
              <a:latin typeface="Calibri"/>
            </a:endParaRPr>
          </a:p>
          <a:p>
            <a:pPr algn="just">
              <a:lnSpc>
                <a:spcPct val="100000"/>
              </a:lnSpc>
              <a:buFont typeface="Arial"/>
              <a:buChar char="•"/>
            </a:pPr>
            <a:r>
              <a:rPr lang="es-PE" sz="2800" dirty="0" smtClean="0">
                <a:solidFill>
                  <a:srgbClr val="000000"/>
                </a:solidFill>
                <a:latin typeface="Calibri"/>
              </a:rPr>
              <a:t>El </a:t>
            </a:r>
            <a:r>
              <a:rPr lang="es-PE" sz="2800" dirty="0">
                <a:solidFill>
                  <a:srgbClr val="000000"/>
                </a:solidFill>
                <a:latin typeface="Calibri"/>
              </a:rPr>
              <a:t>énfasis en modernización del Estado actualmente está asociado a </a:t>
            </a:r>
            <a:r>
              <a:rPr lang="es-PE" sz="2800" b="1" dirty="0">
                <a:solidFill>
                  <a:srgbClr val="000000"/>
                </a:solidFill>
                <a:latin typeface="Calibri"/>
              </a:rPr>
              <a:t>mejorar el nivel de competitividad del país</a:t>
            </a:r>
            <a:r>
              <a:rPr lang="es-PE" sz="2800" dirty="0">
                <a:solidFill>
                  <a:srgbClr val="000000"/>
                </a:solidFill>
                <a:latin typeface="Calibri"/>
              </a:rPr>
              <a:t> y los </a:t>
            </a:r>
            <a:r>
              <a:rPr lang="es-PE" sz="2800" b="1" dirty="0">
                <a:solidFill>
                  <a:srgbClr val="000000"/>
                </a:solidFill>
                <a:latin typeface="Calibri"/>
              </a:rPr>
              <a:t>indicadores clave</a:t>
            </a:r>
            <a:r>
              <a:rPr lang="es-PE" sz="2800" dirty="0">
                <a:solidFill>
                  <a:srgbClr val="000000"/>
                </a:solidFill>
                <a:latin typeface="Calibri"/>
              </a:rPr>
              <a:t>, como el otorgamiento de </a:t>
            </a:r>
            <a:r>
              <a:rPr lang="es-PE" sz="2800" b="1" dirty="0">
                <a:solidFill>
                  <a:srgbClr val="000000"/>
                </a:solidFill>
                <a:latin typeface="Calibri"/>
              </a:rPr>
              <a:t>licencias de funcionamiento</a:t>
            </a:r>
            <a:r>
              <a:rPr lang="es-PE" sz="2800" dirty="0">
                <a:solidFill>
                  <a:srgbClr val="000000"/>
                </a:solidFill>
                <a:latin typeface="Calibri"/>
              </a:rPr>
              <a:t> de empresas y </a:t>
            </a:r>
            <a:r>
              <a:rPr lang="es-PE" sz="2800" b="1" dirty="0">
                <a:solidFill>
                  <a:srgbClr val="000000"/>
                </a:solidFill>
                <a:latin typeface="Calibri"/>
              </a:rPr>
              <a:t>licencias de construcción</a:t>
            </a:r>
            <a:r>
              <a:rPr lang="es-PE" sz="2800" dirty="0">
                <a:solidFill>
                  <a:srgbClr val="000000"/>
                </a:solidFill>
                <a:latin typeface="Calibri"/>
              </a:rPr>
              <a:t> de manera más expeditiva y a un menor costo,  en el marco de la </a:t>
            </a:r>
            <a:r>
              <a:rPr lang="es-PE" sz="2800" b="1" dirty="0">
                <a:solidFill>
                  <a:srgbClr val="000000"/>
                </a:solidFill>
                <a:latin typeface="Calibri"/>
              </a:rPr>
              <a:t>Política Nacional de Simplificación administrativa</a:t>
            </a:r>
            <a:r>
              <a:rPr lang="es-PE" sz="2800" dirty="0">
                <a:solidFill>
                  <a:srgbClr val="000000"/>
                </a:solidFill>
                <a:latin typeface="Calibri"/>
              </a:rPr>
              <a:t> impulsada por la </a:t>
            </a:r>
            <a:r>
              <a:rPr lang="es-PE" sz="2800" b="1" dirty="0">
                <a:solidFill>
                  <a:srgbClr val="000000"/>
                </a:solidFill>
                <a:latin typeface="Calibri"/>
              </a:rPr>
              <a:t>Secretaría de Gestión Pública</a:t>
            </a:r>
            <a:r>
              <a:rPr lang="es-PE" sz="2800" dirty="0">
                <a:solidFill>
                  <a:srgbClr val="000000"/>
                </a:solidFill>
                <a:latin typeface="Calibri"/>
              </a:rPr>
              <a:t> de la PCM y el </a:t>
            </a:r>
            <a:r>
              <a:rPr lang="es-PE" sz="2800" b="1" dirty="0">
                <a:solidFill>
                  <a:srgbClr val="000000"/>
                </a:solidFill>
                <a:latin typeface="Calibri"/>
              </a:rPr>
              <a:t>Plan de incentivos para la mejora de la gestión y modernización municipal</a:t>
            </a:r>
            <a:r>
              <a:rPr lang="es-PE" sz="2800" dirty="0">
                <a:solidFill>
                  <a:srgbClr val="000000"/>
                </a:solidFill>
                <a:latin typeface="Calibri"/>
              </a:rPr>
              <a:t>, impulsados por el Ministerio de Economía y Finanzas. </a:t>
            </a:r>
            <a:endParaRPr sz="2800" dirty="0"/>
          </a:p>
          <a:p>
            <a:pPr algn="just">
              <a:lnSpc>
                <a:spcPct val="100000"/>
              </a:lnSpc>
            </a:pPr>
            <a:endParaRPr dirty="0"/>
          </a:p>
          <a:p>
            <a:pPr algn="just">
              <a:lnSpc>
                <a:spcPct val="100000"/>
              </a:lnSpc>
            </a:pPr>
            <a:endParaRPr dirty="0"/>
          </a:p>
          <a:p>
            <a:pPr>
              <a:lnSpc>
                <a:spcPct val="100000"/>
              </a:lnSpc>
            </a:pPr>
            <a:endParaRPr dirty="0"/>
          </a:p>
        </p:txBody>
      </p:sp>
      <p:sp>
        <p:nvSpPr>
          <p:cNvPr id="111" name="Line 3"/>
          <p:cNvSpPr/>
          <p:nvPr/>
        </p:nvSpPr>
        <p:spPr>
          <a:xfrm>
            <a:off x="785520" y="1071360"/>
            <a:ext cx="7705080" cy="0"/>
          </a:xfrm>
          <a:prstGeom prst="line">
            <a:avLst/>
          </a:prstGeom>
          <a:ln w="9360">
            <a:solidFill>
              <a:srgbClr val="4A7EBB"/>
            </a:solidFill>
            <a:round/>
          </a:ln>
        </p:spPr>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TextShape 2"/>
          <p:cNvSpPr txBox="1"/>
          <p:nvPr/>
        </p:nvSpPr>
        <p:spPr>
          <a:xfrm>
            <a:off x="457200" y="404664"/>
            <a:ext cx="8229240" cy="6048672"/>
          </a:xfrm>
          <a:prstGeom prst="rect">
            <a:avLst/>
          </a:prstGeom>
        </p:spPr>
        <p:txBody>
          <a:bodyPr/>
          <a:lstStyle/>
          <a:p>
            <a:pPr algn="just">
              <a:lnSpc>
                <a:spcPct val="100000"/>
              </a:lnSpc>
              <a:buFont typeface="Arial"/>
              <a:buChar char="•"/>
            </a:pPr>
            <a:r>
              <a:rPr lang="es-PE" sz="2400" b="1" dirty="0">
                <a:solidFill>
                  <a:srgbClr val="000000"/>
                </a:solidFill>
                <a:latin typeface="Calibri"/>
              </a:rPr>
              <a:t>POLÍTICA NACIONAL DE MODERNIZACIÓN DE LA GESTIÓN PÚBLICA: (D.S. 004-2013-PCM)</a:t>
            </a:r>
            <a:r>
              <a:rPr lang="es-PE" sz="2400" dirty="0">
                <a:solidFill>
                  <a:srgbClr val="000000"/>
                </a:solidFill>
                <a:latin typeface="Calibri"/>
              </a:rPr>
              <a:t> </a:t>
            </a:r>
            <a:endParaRPr sz="2400" dirty="0"/>
          </a:p>
          <a:p>
            <a:pPr algn="just">
              <a:lnSpc>
                <a:spcPct val="100000"/>
              </a:lnSpc>
              <a:buFont typeface="Arial"/>
              <a:buAutoNum type="arabicPeriod"/>
            </a:pPr>
            <a:r>
              <a:rPr lang="es-PE" sz="2400" b="1" dirty="0">
                <a:solidFill>
                  <a:srgbClr val="000000"/>
                </a:solidFill>
                <a:latin typeface="Calibri"/>
              </a:rPr>
              <a:t>PRINCIPALES DEFICIENCIAS DE LA GESTIÓN PÚBLICA EN EL PERÚ: </a:t>
            </a:r>
            <a:endParaRPr sz="2400" dirty="0"/>
          </a:p>
          <a:p>
            <a:pPr algn="just">
              <a:lnSpc>
                <a:spcPct val="100000"/>
              </a:lnSpc>
            </a:pPr>
            <a:r>
              <a:rPr lang="es-PE" sz="2400" b="1" dirty="0">
                <a:solidFill>
                  <a:srgbClr val="C00000"/>
                </a:solidFill>
                <a:latin typeface="Calibri"/>
              </a:rPr>
              <a:t>. 	Ausencia de un sistema eficiente de planeamiento y problemas de articulación con el sistema de presupuesto público.</a:t>
            </a:r>
            <a:r>
              <a:rPr lang="es-PE" sz="2400" dirty="0">
                <a:solidFill>
                  <a:srgbClr val="C00000"/>
                </a:solidFill>
                <a:latin typeface="Calibri"/>
              </a:rPr>
              <a:t> </a:t>
            </a:r>
            <a:endParaRPr sz="2400" dirty="0"/>
          </a:p>
          <a:p>
            <a:pPr algn="just">
              <a:lnSpc>
                <a:spcPct val="100000"/>
              </a:lnSpc>
            </a:pPr>
            <a:r>
              <a:rPr lang="es-PE" sz="2400" dirty="0">
                <a:solidFill>
                  <a:srgbClr val="C00000"/>
                </a:solidFill>
                <a:latin typeface="Calibri"/>
              </a:rPr>
              <a:t>. </a:t>
            </a:r>
            <a:r>
              <a:rPr lang="es-PE" sz="2400" dirty="0">
                <a:solidFill>
                  <a:srgbClr val="000000"/>
                </a:solidFill>
                <a:latin typeface="Calibri"/>
              </a:rPr>
              <a:t>	</a:t>
            </a:r>
            <a:r>
              <a:rPr lang="es-PE" sz="2400" b="1" dirty="0">
                <a:solidFill>
                  <a:srgbClr val="C00000"/>
                </a:solidFill>
                <a:latin typeface="Calibri"/>
              </a:rPr>
              <a:t>Deficiente diseño de la estructura de organización y funciones. </a:t>
            </a:r>
            <a:endParaRPr sz="2400" dirty="0"/>
          </a:p>
          <a:p>
            <a:pPr algn="just">
              <a:lnSpc>
                <a:spcPct val="100000"/>
              </a:lnSpc>
            </a:pPr>
            <a:r>
              <a:rPr lang="es-PE" sz="2400" b="1" dirty="0">
                <a:solidFill>
                  <a:srgbClr val="C00000"/>
                </a:solidFill>
                <a:latin typeface="Calibri"/>
              </a:rPr>
              <a:t>. 	Inadecuados procesos de producción de bienes y prestación de servicios. </a:t>
            </a:r>
            <a:endParaRPr sz="2400" dirty="0"/>
          </a:p>
          <a:p>
            <a:pPr algn="just">
              <a:lnSpc>
                <a:spcPct val="100000"/>
              </a:lnSpc>
            </a:pPr>
            <a:r>
              <a:rPr lang="es-PE" sz="2400" b="1" dirty="0">
                <a:solidFill>
                  <a:srgbClr val="C00000"/>
                </a:solidFill>
                <a:latin typeface="Calibri"/>
              </a:rPr>
              <a:t>. 	Inadecuada gestión de recursos humanos.</a:t>
            </a:r>
            <a:endParaRPr sz="2400" dirty="0"/>
          </a:p>
          <a:p>
            <a:pPr algn="just">
              <a:lnSpc>
                <a:spcPct val="100000"/>
              </a:lnSpc>
            </a:pPr>
            <a:r>
              <a:rPr lang="es-PE" sz="2400" b="1" dirty="0">
                <a:solidFill>
                  <a:srgbClr val="C00000"/>
                </a:solidFill>
                <a:latin typeface="Calibri"/>
              </a:rPr>
              <a:t>. 	Limitada evaluación de resultados e impactos.</a:t>
            </a:r>
            <a:endParaRPr sz="2400" dirty="0"/>
          </a:p>
          <a:p>
            <a:pPr algn="just">
              <a:lnSpc>
                <a:spcPct val="100000"/>
              </a:lnSpc>
            </a:pPr>
            <a:r>
              <a:rPr lang="es-PE" sz="2400" b="1" dirty="0">
                <a:solidFill>
                  <a:srgbClr val="C00000"/>
                </a:solidFill>
                <a:latin typeface="Calibri"/>
              </a:rPr>
              <a:t>. 	Ausencia de recojo y replica de buenas prácticas de gestión.</a:t>
            </a:r>
            <a:endParaRPr sz="2400" dirty="0"/>
          </a:p>
          <a:p>
            <a:pPr algn="just">
              <a:lnSpc>
                <a:spcPct val="100000"/>
              </a:lnSpc>
            </a:pPr>
            <a:r>
              <a:rPr lang="es-PE" sz="2400" b="1" dirty="0">
                <a:solidFill>
                  <a:srgbClr val="C00000"/>
                </a:solidFill>
                <a:latin typeface="Calibri"/>
              </a:rPr>
              <a:t>. 	Débil articulación intergubernamental e intersectorial. </a:t>
            </a:r>
            <a:endParaRPr sz="2400" dirty="0"/>
          </a:p>
          <a:p>
            <a:pPr algn="just">
              <a:lnSpc>
                <a:spcPct val="100000"/>
              </a:lnSpc>
            </a:pPr>
            <a:endParaRPr dirty="0"/>
          </a:p>
          <a:p>
            <a:pPr>
              <a:lnSpc>
                <a:spcPct val="100000"/>
              </a:lnSpc>
            </a:pPr>
            <a:endParaRPr dirty="0"/>
          </a:p>
          <a:p>
            <a:pPr>
              <a:lnSpc>
                <a:spcPct val="100000"/>
              </a:lnSpc>
            </a:pPr>
            <a:endParaRPr dirty="0"/>
          </a:p>
        </p:txBody>
      </p:sp>
      <p:sp>
        <p:nvSpPr>
          <p:cNvPr id="114" name="Line 3"/>
          <p:cNvSpPr/>
          <p:nvPr/>
        </p:nvSpPr>
        <p:spPr>
          <a:xfrm>
            <a:off x="785520" y="1071360"/>
            <a:ext cx="7705080" cy="0"/>
          </a:xfrm>
          <a:prstGeom prst="line">
            <a:avLst/>
          </a:prstGeom>
          <a:ln w="9360">
            <a:solidFill>
              <a:srgbClr val="4A7EBB"/>
            </a:solidFill>
            <a:round/>
          </a:ln>
        </p:spPr>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TextShape 1"/>
          <p:cNvSpPr txBox="1"/>
          <p:nvPr/>
        </p:nvSpPr>
        <p:spPr>
          <a:xfrm>
            <a:off x="457200" y="274680"/>
            <a:ext cx="8229240" cy="1142640"/>
          </a:xfrm>
          <a:prstGeom prst="rect">
            <a:avLst/>
          </a:prstGeom>
        </p:spPr>
        <p:txBody>
          <a:bodyPr anchor="ctr"/>
          <a:lstStyle/>
          <a:p>
            <a:pPr algn="r">
              <a:lnSpc>
                <a:spcPct val="100000"/>
              </a:lnSpc>
            </a:pPr>
            <a:endParaRPr dirty="0"/>
          </a:p>
        </p:txBody>
      </p:sp>
      <p:sp>
        <p:nvSpPr>
          <p:cNvPr id="116" name="TextShape 2"/>
          <p:cNvSpPr txBox="1"/>
          <p:nvPr/>
        </p:nvSpPr>
        <p:spPr>
          <a:xfrm>
            <a:off x="457200" y="1600200"/>
            <a:ext cx="8229240" cy="4525560"/>
          </a:xfrm>
          <a:prstGeom prst="rect">
            <a:avLst/>
          </a:prstGeom>
        </p:spPr>
        <p:txBody>
          <a:bodyPr/>
          <a:lstStyle/>
          <a:p>
            <a:pPr>
              <a:lnSpc>
                <a:spcPct val="100000"/>
              </a:lnSpc>
            </a:pPr>
            <a:r>
              <a:rPr lang="es-PE" sz="3200" b="1">
                <a:solidFill>
                  <a:srgbClr val="C00000"/>
                </a:solidFill>
                <a:latin typeface="Calibri"/>
              </a:rPr>
              <a:t>	Visión:  Un Estado moderno al servicio de las personas.</a:t>
            </a:r>
            <a:endParaRPr/>
          </a:p>
          <a:p>
            <a:pPr>
              <a:lnSpc>
                <a:spcPct val="100000"/>
              </a:lnSpc>
            </a:pPr>
            <a:endParaRPr/>
          </a:p>
          <a:p>
            <a:pPr>
              <a:lnSpc>
                <a:spcPct val="100000"/>
              </a:lnSpc>
            </a:pPr>
            <a:r>
              <a:rPr lang="es-PE" sz="3200" b="1">
                <a:solidFill>
                  <a:srgbClr val="000000"/>
                </a:solidFill>
                <a:latin typeface="Calibri"/>
              </a:rPr>
              <a:t>	. Orientado al ciudadano.</a:t>
            </a:r>
            <a:endParaRPr/>
          </a:p>
          <a:p>
            <a:pPr>
              <a:lnSpc>
                <a:spcPct val="100000"/>
              </a:lnSpc>
            </a:pPr>
            <a:r>
              <a:rPr lang="es-PE" sz="3200" b="1">
                <a:solidFill>
                  <a:srgbClr val="000000"/>
                </a:solidFill>
                <a:latin typeface="Calibri"/>
              </a:rPr>
              <a:t>	. Eficiente.</a:t>
            </a:r>
            <a:endParaRPr/>
          </a:p>
          <a:p>
            <a:pPr>
              <a:lnSpc>
                <a:spcPct val="100000"/>
              </a:lnSpc>
            </a:pPr>
            <a:r>
              <a:rPr lang="es-PE" sz="3200" b="1">
                <a:solidFill>
                  <a:srgbClr val="000000"/>
                </a:solidFill>
                <a:latin typeface="Calibri"/>
              </a:rPr>
              <a:t>	.Unitario y descentralizado.</a:t>
            </a:r>
            <a:endParaRPr/>
          </a:p>
          <a:p>
            <a:pPr>
              <a:lnSpc>
                <a:spcPct val="100000"/>
              </a:lnSpc>
            </a:pPr>
            <a:r>
              <a:rPr lang="es-PE" sz="3200" b="1">
                <a:solidFill>
                  <a:srgbClr val="000000"/>
                </a:solidFill>
                <a:latin typeface="Calibri"/>
              </a:rPr>
              <a:t>	. Inclusivo </a:t>
            </a:r>
            <a:endParaRPr/>
          </a:p>
          <a:p>
            <a:pPr>
              <a:lnSpc>
                <a:spcPct val="100000"/>
              </a:lnSpc>
            </a:pPr>
            <a:r>
              <a:rPr lang="es-PE" sz="3200" b="1">
                <a:solidFill>
                  <a:srgbClr val="000000"/>
                </a:solidFill>
                <a:latin typeface="Calibri"/>
              </a:rPr>
              <a:t>	. Transparente. </a:t>
            </a:r>
            <a:endParaRPr/>
          </a:p>
          <a:p>
            <a:pPr>
              <a:lnSpc>
                <a:spcPct val="100000"/>
              </a:lnSpc>
            </a:pPr>
            <a:endParaRPr/>
          </a:p>
        </p:txBody>
      </p:sp>
      <p:sp>
        <p:nvSpPr>
          <p:cNvPr id="117" name="Line 3"/>
          <p:cNvSpPr/>
          <p:nvPr/>
        </p:nvSpPr>
        <p:spPr>
          <a:xfrm>
            <a:off x="785520" y="1071360"/>
            <a:ext cx="7705080" cy="0"/>
          </a:xfrm>
          <a:prstGeom prst="line">
            <a:avLst/>
          </a:prstGeom>
          <a:ln w="9360">
            <a:solidFill>
              <a:srgbClr val="4A7EBB"/>
            </a:solidFill>
            <a:round/>
          </a:ln>
        </p:spPr>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extShape 1"/>
          <p:cNvSpPr txBox="1"/>
          <p:nvPr/>
        </p:nvSpPr>
        <p:spPr>
          <a:xfrm>
            <a:off x="457200" y="274680"/>
            <a:ext cx="8229240" cy="1142640"/>
          </a:xfrm>
          <a:prstGeom prst="rect">
            <a:avLst/>
          </a:prstGeom>
        </p:spPr>
        <p:txBody>
          <a:bodyPr anchor="ctr"/>
          <a:lstStyle/>
          <a:p>
            <a:pPr algn="r">
              <a:lnSpc>
                <a:spcPct val="100000"/>
              </a:lnSpc>
            </a:pPr>
            <a:endParaRPr dirty="0"/>
          </a:p>
        </p:txBody>
      </p:sp>
      <p:sp>
        <p:nvSpPr>
          <p:cNvPr id="119" name="TextShape 2"/>
          <p:cNvSpPr txBox="1"/>
          <p:nvPr/>
        </p:nvSpPr>
        <p:spPr>
          <a:xfrm>
            <a:off x="457200" y="1600200"/>
            <a:ext cx="8229240" cy="4525560"/>
          </a:xfrm>
          <a:prstGeom prst="rect">
            <a:avLst/>
          </a:prstGeom>
        </p:spPr>
        <p:txBody>
          <a:bodyPr/>
          <a:lstStyle/>
          <a:p>
            <a:pPr algn="just">
              <a:lnSpc>
                <a:spcPct val="100000"/>
              </a:lnSpc>
              <a:buFont typeface="Arial"/>
              <a:buChar char="•"/>
            </a:pPr>
            <a:r>
              <a:rPr lang="es-PE" sz="3200" b="1" dirty="0">
                <a:solidFill>
                  <a:srgbClr val="000000"/>
                </a:solidFill>
                <a:latin typeface="Calibri"/>
              </a:rPr>
              <a:t>Objetivos de la política nacional de modernización de la gestión pública:</a:t>
            </a:r>
            <a:endParaRPr dirty="0"/>
          </a:p>
          <a:p>
            <a:pPr algn="just">
              <a:lnSpc>
                <a:spcPct val="100000"/>
              </a:lnSpc>
              <a:buFont typeface="Arial"/>
              <a:buChar char="•"/>
            </a:pPr>
            <a:r>
              <a:rPr lang="es-PE" sz="3200" b="1" dirty="0">
                <a:solidFill>
                  <a:srgbClr val="C00000"/>
                </a:solidFill>
                <a:latin typeface="Calibri"/>
              </a:rPr>
              <a:t>Objetivo general:</a:t>
            </a:r>
            <a:endParaRPr dirty="0"/>
          </a:p>
          <a:p>
            <a:pPr algn="just">
              <a:lnSpc>
                <a:spcPct val="100000"/>
              </a:lnSpc>
            </a:pPr>
            <a:r>
              <a:rPr lang="es-PE" sz="3200" dirty="0">
                <a:solidFill>
                  <a:srgbClr val="000000"/>
                </a:solidFill>
                <a:latin typeface="Calibri"/>
              </a:rPr>
              <a:t>	Orientar, articular e impulsar en todas las entidades públicas, el proceso de modernización hacia una gestión pública para resultados.</a:t>
            </a:r>
            <a:endParaRPr dirty="0"/>
          </a:p>
        </p:txBody>
      </p:sp>
      <p:sp>
        <p:nvSpPr>
          <p:cNvPr id="120" name="Line 3"/>
          <p:cNvSpPr/>
          <p:nvPr/>
        </p:nvSpPr>
        <p:spPr>
          <a:xfrm>
            <a:off x="785520" y="1071360"/>
            <a:ext cx="7705080" cy="0"/>
          </a:xfrm>
          <a:prstGeom prst="line">
            <a:avLst/>
          </a:prstGeom>
          <a:ln w="9360">
            <a:solidFill>
              <a:srgbClr val="4A7EBB"/>
            </a:solidFill>
            <a:round/>
          </a:ln>
        </p:spPr>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Shape 2"/>
          <p:cNvSpPr txBox="1"/>
          <p:nvPr/>
        </p:nvSpPr>
        <p:spPr>
          <a:xfrm>
            <a:off x="457200" y="476672"/>
            <a:ext cx="8229240" cy="5649088"/>
          </a:xfrm>
          <a:prstGeom prst="rect">
            <a:avLst/>
          </a:prstGeom>
        </p:spPr>
        <p:txBody>
          <a:bodyPr/>
          <a:lstStyle/>
          <a:p>
            <a:pPr algn="just">
              <a:lnSpc>
                <a:spcPct val="100000"/>
              </a:lnSpc>
            </a:pPr>
            <a:r>
              <a:rPr lang="es-PE" sz="2400" dirty="0">
                <a:solidFill>
                  <a:srgbClr val="C00000"/>
                </a:solidFill>
                <a:latin typeface="Calibri"/>
              </a:rPr>
              <a:t>Objetivos específicos:</a:t>
            </a:r>
            <a:endParaRPr sz="2400" dirty="0"/>
          </a:p>
          <a:p>
            <a:pPr algn="just">
              <a:lnSpc>
                <a:spcPct val="100000"/>
              </a:lnSpc>
            </a:pPr>
            <a:r>
              <a:rPr lang="es-PE" sz="2400" dirty="0">
                <a:solidFill>
                  <a:srgbClr val="C00000"/>
                </a:solidFill>
                <a:latin typeface="Calibri"/>
              </a:rPr>
              <a:t>. 	</a:t>
            </a:r>
            <a:r>
              <a:rPr lang="es-PE" sz="2400" dirty="0">
                <a:solidFill>
                  <a:srgbClr val="000000"/>
                </a:solidFill>
                <a:latin typeface="Calibri"/>
              </a:rPr>
              <a:t>Promover objetivos claros, medibles y alcanzables y alineados al Plan de modernización. </a:t>
            </a:r>
            <a:endParaRPr sz="2400" dirty="0"/>
          </a:p>
          <a:p>
            <a:pPr algn="just">
              <a:lnSpc>
                <a:spcPct val="100000"/>
              </a:lnSpc>
            </a:pPr>
            <a:r>
              <a:rPr lang="es-PE" sz="2400" dirty="0">
                <a:solidFill>
                  <a:srgbClr val="C00000"/>
                </a:solidFill>
                <a:latin typeface="Calibri"/>
              </a:rPr>
              <a:t>. 	</a:t>
            </a:r>
            <a:r>
              <a:rPr lang="es-PE" sz="2400" dirty="0">
                <a:solidFill>
                  <a:srgbClr val="000000"/>
                </a:solidFill>
                <a:latin typeface="Calibri"/>
              </a:rPr>
              <a:t>Se disponga, asigne y ejecute los recursos presupuestales para financiar esos objetivos.</a:t>
            </a:r>
            <a:endParaRPr sz="2400" dirty="0"/>
          </a:p>
          <a:p>
            <a:pPr algn="just">
              <a:lnSpc>
                <a:spcPct val="100000"/>
              </a:lnSpc>
            </a:pPr>
            <a:r>
              <a:rPr lang="es-PE" sz="2400" dirty="0">
                <a:solidFill>
                  <a:srgbClr val="C00000"/>
                </a:solidFill>
                <a:latin typeface="Calibri"/>
              </a:rPr>
              <a:t>. 	</a:t>
            </a:r>
            <a:r>
              <a:rPr lang="es-PE" sz="2400" dirty="0">
                <a:solidFill>
                  <a:srgbClr val="000000"/>
                </a:solidFill>
                <a:latin typeface="Calibri"/>
              </a:rPr>
              <a:t>Implementar la gestión por procesos y promover la simplificación administrativa.</a:t>
            </a:r>
            <a:endParaRPr sz="2400" dirty="0"/>
          </a:p>
          <a:p>
            <a:pPr algn="just">
              <a:lnSpc>
                <a:spcPct val="100000"/>
              </a:lnSpc>
            </a:pPr>
            <a:r>
              <a:rPr lang="es-PE" sz="2400" dirty="0">
                <a:solidFill>
                  <a:srgbClr val="C00000"/>
                </a:solidFill>
                <a:latin typeface="Calibri"/>
              </a:rPr>
              <a:t>. 	</a:t>
            </a:r>
            <a:r>
              <a:rPr lang="es-PE" sz="2400" dirty="0">
                <a:solidFill>
                  <a:srgbClr val="000000"/>
                </a:solidFill>
                <a:latin typeface="Calibri"/>
              </a:rPr>
              <a:t>Asegurar la profesionalización de la función pública. </a:t>
            </a:r>
            <a:endParaRPr sz="2400" dirty="0"/>
          </a:p>
          <a:p>
            <a:pPr algn="just">
              <a:lnSpc>
                <a:spcPct val="100000"/>
              </a:lnSpc>
            </a:pPr>
            <a:r>
              <a:rPr lang="es-PE" sz="2400" dirty="0">
                <a:solidFill>
                  <a:srgbClr val="C00000"/>
                </a:solidFill>
                <a:latin typeface="Calibri"/>
              </a:rPr>
              <a:t>. 	</a:t>
            </a:r>
            <a:r>
              <a:rPr lang="es-PE" sz="2400" dirty="0">
                <a:solidFill>
                  <a:srgbClr val="000000"/>
                </a:solidFill>
                <a:latin typeface="Calibri"/>
              </a:rPr>
              <a:t>Monitoreo y evaluación de los procesos. </a:t>
            </a:r>
            <a:endParaRPr sz="2400" dirty="0"/>
          </a:p>
          <a:p>
            <a:pPr algn="just">
              <a:lnSpc>
                <a:spcPct val="100000"/>
              </a:lnSpc>
            </a:pPr>
            <a:r>
              <a:rPr lang="es-PE" sz="2400" dirty="0">
                <a:solidFill>
                  <a:srgbClr val="C00000"/>
                </a:solidFill>
                <a:latin typeface="Calibri"/>
              </a:rPr>
              <a:t>.	</a:t>
            </a:r>
            <a:r>
              <a:rPr lang="es-PE" sz="2400" dirty="0">
                <a:solidFill>
                  <a:srgbClr val="000000"/>
                </a:solidFill>
                <a:latin typeface="Calibri"/>
              </a:rPr>
              <a:t>Verificar las buenas prácticas y fracasos de la gestión pública. </a:t>
            </a:r>
            <a:endParaRPr sz="2400" dirty="0"/>
          </a:p>
          <a:p>
            <a:pPr algn="just">
              <a:lnSpc>
                <a:spcPct val="100000"/>
              </a:lnSpc>
            </a:pPr>
            <a:r>
              <a:rPr lang="es-PE" sz="2400" dirty="0">
                <a:solidFill>
                  <a:srgbClr val="C00000"/>
                </a:solidFill>
                <a:latin typeface="Calibri"/>
              </a:rPr>
              <a:t>.	</a:t>
            </a:r>
            <a:r>
              <a:rPr lang="es-PE" sz="2400" dirty="0">
                <a:solidFill>
                  <a:srgbClr val="000000"/>
                </a:solidFill>
                <a:latin typeface="Calibri"/>
              </a:rPr>
              <a:t>Promover el uso de las </a:t>
            </a:r>
            <a:r>
              <a:rPr lang="es-PE" sz="2400" dirty="0" err="1">
                <a:solidFill>
                  <a:srgbClr val="000000"/>
                </a:solidFill>
                <a:latin typeface="Calibri"/>
              </a:rPr>
              <a:t>TIC´s</a:t>
            </a:r>
            <a:r>
              <a:rPr lang="es-PE" sz="2400" dirty="0">
                <a:solidFill>
                  <a:srgbClr val="000000"/>
                </a:solidFill>
                <a:latin typeface="Calibri"/>
              </a:rPr>
              <a:t> como soporte de los procesos.</a:t>
            </a:r>
            <a:endParaRPr sz="2400" dirty="0"/>
          </a:p>
          <a:p>
            <a:pPr algn="just">
              <a:lnSpc>
                <a:spcPct val="100000"/>
              </a:lnSpc>
            </a:pPr>
            <a:r>
              <a:rPr lang="es-PE" sz="2400" dirty="0">
                <a:solidFill>
                  <a:srgbClr val="C00000"/>
                </a:solidFill>
                <a:latin typeface="Calibri"/>
              </a:rPr>
              <a:t>.</a:t>
            </a:r>
            <a:r>
              <a:rPr lang="es-PE" sz="2400" dirty="0">
                <a:solidFill>
                  <a:srgbClr val="000000"/>
                </a:solidFill>
                <a:latin typeface="Calibri"/>
              </a:rPr>
              <a:t>	Promover la articulación de entidades públicas. </a:t>
            </a:r>
            <a:endParaRPr sz="2400" dirty="0"/>
          </a:p>
          <a:p>
            <a:pPr algn="just">
              <a:lnSpc>
                <a:spcPct val="100000"/>
              </a:lnSpc>
            </a:pPr>
            <a:r>
              <a:rPr lang="es-PE" sz="2400" dirty="0">
                <a:solidFill>
                  <a:srgbClr val="000000"/>
                </a:solidFill>
                <a:latin typeface="Calibri"/>
              </a:rPr>
              <a:t>.	Promover la mejora continua  al interior de las organizaciones. </a:t>
            </a:r>
            <a:endParaRPr sz="2400" dirty="0"/>
          </a:p>
        </p:txBody>
      </p:sp>
      <p:sp>
        <p:nvSpPr>
          <p:cNvPr id="123" name="Line 3"/>
          <p:cNvSpPr/>
          <p:nvPr/>
        </p:nvSpPr>
        <p:spPr>
          <a:xfrm>
            <a:off x="785520" y="1071360"/>
            <a:ext cx="7705080" cy="0"/>
          </a:xfrm>
          <a:prstGeom prst="line">
            <a:avLst/>
          </a:prstGeom>
          <a:ln w="9360">
            <a:solidFill>
              <a:srgbClr val="4A7EBB"/>
            </a:solidFill>
            <a:round/>
          </a:ln>
        </p:spPr>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extShape 2"/>
          <p:cNvSpPr txBox="1"/>
          <p:nvPr/>
        </p:nvSpPr>
        <p:spPr>
          <a:xfrm>
            <a:off x="457200" y="620688"/>
            <a:ext cx="8229240" cy="5505072"/>
          </a:xfrm>
          <a:prstGeom prst="rect">
            <a:avLst/>
          </a:prstGeom>
        </p:spPr>
        <p:txBody>
          <a:bodyPr/>
          <a:lstStyle/>
          <a:p>
            <a:pPr algn="just">
              <a:lnSpc>
                <a:spcPct val="100000"/>
              </a:lnSpc>
            </a:pPr>
            <a:r>
              <a:rPr lang="es-PE" sz="3200" dirty="0">
                <a:solidFill>
                  <a:srgbClr val="C00000"/>
                </a:solidFill>
                <a:latin typeface="Calibri"/>
              </a:rPr>
              <a:t>Principios orientadores de la política de modernización :</a:t>
            </a:r>
            <a:endParaRPr dirty="0"/>
          </a:p>
          <a:p>
            <a:pPr algn="just">
              <a:lnSpc>
                <a:spcPct val="100000"/>
              </a:lnSpc>
            </a:pPr>
            <a:r>
              <a:rPr lang="es-PE" sz="3200" dirty="0">
                <a:solidFill>
                  <a:srgbClr val="000000"/>
                </a:solidFill>
                <a:latin typeface="Calibri"/>
              </a:rPr>
              <a:t>. 	Orientación al ciudadano. Uso de instrumentos de retroalimentación. </a:t>
            </a:r>
            <a:endParaRPr dirty="0"/>
          </a:p>
          <a:p>
            <a:pPr algn="just">
              <a:lnSpc>
                <a:spcPct val="100000"/>
              </a:lnSpc>
            </a:pPr>
            <a:r>
              <a:rPr lang="es-PE" sz="3200" dirty="0">
                <a:solidFill>
                  <a:srgbClr val="000000"/>
                </a:solidFill>
                <a:latin typeface="Calibri"/>
              </a:rPr>
              <a:t>. 	Articulación intergubernamental e intersectorial.</a:t>
            </a:r>
            <a:endParaRPr dirty="0"/>
          </a:p>
          <a:p>
            <a:pPr algn="just">
              <a:lnSpc>
                <a:spcPct val="100000"/>
              </a:lnSpc>
            </a:pPr>
            <a:r>
              <a:rPr lang="es-PE" sz="3200" dirty="0">
                <a:solidFill>
                  <a:srgbClr val="C00000"/>
                </a:solidFill>
                <a:latin typeface="Calibri"/>
              </a:rPr>
              <a:t>. 	</a:t>
            </a:r>
            <a:r>
              <a:rPr lang="es-PE" sz="3200" dirty="0">
                <a:solidFill>
                  <a:srgbClr val="000000"/>
                </a:solidFill>
                <a:latin typeface="Calibri"/>
              </a:rPr>
              <a:t>Balance entre flexibilidad y control de la gestión. (o la obsesiva preocupación por el principio de legalidad que bloque el aparato administrativo).</a:t>
            </a:r>
            <a:endParaRPr dirty="0"/>
          </a:p>
          <a:p>
            <a:pPr algn="just">
              <a:lnSpc>
                <a:spcPct val="100000"/>
              </a:lnSpc>
            </a:pPr>
            <a:r>
              <a:rPr lang="es-PE" sz="3200" dirty="0">
                <a:solidFill>
                  <a:srgbClr val="000000"/>
                </a:solidFill>
                <a:latin typeface="Calibri"/>
              </a:rPr>
              <a:t>. 	Transparencia, rendición de cuentas y ética pública. </a:t>
            </a:r>
            <a:endParaRPr dirty="0"/>
          </a:p>
          <a:p>
            <a:pPr algn="just">
              <a:lnSpc>
                <a:spcPct val="100000"/>
              </a:lnSpc>
            </a:pPr>
            <a:r>
              <a:rPr lang="es-PE" sz="3200" dirty="0">
                <a:solidFill>
                  <a:srgbClr val="C00000"/>
                </a:solidFill>
                <a:latin typeface="Calibri"/>
              </a:rPr>
              <a:t>. 	</a:t>
            </a:r>
            <a:r>
              <a:rPr lang="es-PE" sz="3200" dirty="0">
                <a:solidFill>
                  <a:srgbClr val="000000"/>
                </a:solidFill>
                <a:latin typeface="Calibri"/>
              </a:rPr>
              <a:t>Innovación y aprovechamiento de las TIC. </a:t>
            </a:r>
            <a:endParaRPr dirty="0"/>
          </a:p>
          <a:p>
            <a:pPr algn="just">
              <a:lnSpc>
                <a:spcPct val="100000"/>
              </a:lnSpc>
            </a:pPr>
            <a:r>
              <a:rPr lang="es-PE" sz="3200" dirty="0">
                <a:solidFill>
                  <a:srgbClr val="000000"/>
                </a:solidFill>
                <a:latin typeface="Calibri"/>
              </a:rPr>
              <a:t>.	Sostenibilidad.</a:t>
            </a:r>
            <a:endParaRPr dirty="0"/>
          </a:p>
        </p:txBody>
      </p:sp>
      <p:sp>
        <p:nvSpPr>
          <p:cNvPr id="126" name="Line 3"/>
          <p:cNvSpPr/>
          <p:nvPr/>
        </p:nvSpPr>
        <p:spPr>
          <a:xfrm>
            <a:off x="785520" y="1071360"/>
            <a:ext cx="7705080" cy="0"/>
          </a:xfrm>
          <a:prstGeom prst="line">
            <a:avLst/>
          </a:prstGeom>
          <a:ln w="9360">
            <a:solidFill>
              <a:srgbClr val="4A7EBB"/>
            </a:solidFill>
            <a:round/>
          </a:ln>
        </p:spPr>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TextShape 2"/>
          <p:cNvSpPr txBox="1"/>
          <p:nvPr/>
        </p:nvSpPr>
        <p:spPr>
          <a:xfrm>
            <a:off x="457200" y="980728"/>
            <a:ext cx="8229240" cy="5145032"/>
          </a:xfrm>
          <a:prstGeom prst="rect">
            <a:avLst/>
          </a:prstGeom>
        </p:spPr>
        <p:txBody>
          <a:bodyPr/>
          <a:lstStyle/>
          <a:p>
            <a:pPr algn="just">
              <a:lnSpc>
                <a:spcPct val="100000"/>
              </a:lnSpc>
            </a:pPr>
            <a:r>
              <a:rPr lang="es-PE" sz="3200" dirty="0">
                <a:solidFill>
                  <a:srgbClr val="C00000"/>
                </a:solidFill>
                <a:latin typeface="Calibri"/>
              </a:rPr>
              <a:t>Componentes de la gestión pública orientada a resultados:</a:t>
            </a:r>
            <a:endParaRPr dirty="0"/>
          </a:p>
          <a:p>
            <a:pPr algn="just">
              <a:lnSpc>
                <a:spcPct val="100000"/>
              </a:lnSpc>
            </a:pPr>
            <a:r>
              <a:rPr lang="es-PE" sz="3200" dirty="0">
                <a:solidFill>
                  <a:srgbClr val="000000"/>
                </a:solidFill>
                <a:latin typeface="Calibri"/>
              </a:rPr>
              <a:t>.	Planeamiento de Estado: Políticas públicas de Estado y de gobierno. </a:t>
            </a:r>
            <a:endParaRPr dirty="0"/>
          </a:p>
          <a:p>
            <a:pPr algn="just">
              <a:lnSpc>
                <a:spcPct val="100000"/>
              </a:lnSpc>
            </a:pPr>
            <a:r>
              <a:rPr lang="es-PE" sz="3200" dirty="0">
                <a:solidFill>
                  <a:srgbClr val="000000"/>
                </a:solidFill>
                <a:latin typeface="Calibri"/>
              </a:rPr>
              <a:t>. 	Planeamiento estratégico.</a:t>
            </a:r>
            <a:endParaRPr dirty="0"/>
          </a:p>
          <a:p>
            <a:pPr algn="just">
              <a:lnSpc>
                <a:spcPct val="100000"/>
              </a:lnSpc>
            </a:pPr>
            <a:r>
              <a:rPr lang="es-PE" sz="3200" dirty="0">
                <a:solidFill>
                  <a:srgbClr val="000000"/>
                </a:solidFill>
                <a:latin typeface="Calibri"/>
              </a:rPr>
              <a:t>.	Presupuesto para resultados.</a:t>
            </a:r>
            <a:endParaRPr dirty="0"/>
          </a:p>
          <a:p>
            <a:pPr algn="just">
              <a:lnSpc>
                <a:spcPct val="100000"/>
              </a:lnSpc>
            </a:pPr>
            <a:r>
              <a:rPr lang="es-PE" sz="3200" dirty="0">
                <a:solidFill>
                  <a:srgbClr val="C00000"/>
                </a:solidFill>
                <a:latin typeface="Calibri"/>
              </a:rPr>
              <a:t>. 	</a:t>
            </a:r>
            <a:r>
              <a:rPr lang="es-PE" sz="3200" dirty="0">
                <a:solidFill>
                  <a:srgbClr val="000000"/>
                </a:solidFill>
                <a:latin typeface="Calibri"/>
              </a:rPr>
              <a:t>Gestión por procesos.</a:t>
            </a:r>
            <a:endParaRPr dirty="0"/>
          </a:p>
          <a:p>
            <a:pPr algn="just">
              <a:lnSpc>
                <a:spcPct val="100000"/>
              </a:lnSpc>
            </a:pPr>
            <a:r>
              <a:rPr lang="es-PE" sz="3200" dirty="0">
                <a:solidFill>
                  <a:srgbClr val="000000"/>
                </a:solidFill>
                <a:latin typeface="Calibri"/>
              </a:rPr>
              <a:t>. 	Servicio civil </a:t>
            </a:r>
            <a:r>
              <a:rPr lang="es-PE" sz="3200" dirty="0" err="1">
                <a:solidFill>
                  <a:srgbClr val="000000"/>
                </a:solidFill>
                <a:latin typeface="Calibri"/>
              </a:rPr>
              <a:t>meritocrático</a:t>
            </a:r>
            <a:r>
              <a:rPr lang="es-PE" sz="3200" dirty="0">
                <a:solidFill>
                  <a:srgbClr val="000000"/>
                </a:solidFill>
                <a:latin typeface="Calibri"/>
              </a:rPr>
              <a:t>.</a:t>
            </a:r>
            <a:endParaRPr dirty="0"/>
          </a:p>
          <a:p>
            <a:pPr algn="just">
              <a:lnSpc>
                <a:spcPct val="100000"/>
              </a:lnSpc>
            </a:pPr>
            <a:r>
              <a:rPr lang="es-PE" sz="3200" dirty="0">
                <a:solidFill>
                  <a:srgbClr val="000000"/>
                </a:solidFill>
                <a:latin typeface="Calibri"/>
              </a:rPr>
              <a:t>.	Seguimiento, evaluación y gestión del conocimiento. </a:t>
            </a:r>
            <a:endParaRPr dirty="0"/>
          </a:p>
          <a:p>
            <a:pPr algn="just">
              <a:lnSpc>
                <a:spcPct val="100000"/>
              </a:lnSpc>
            </a:pPr>
            <a:endParaRPr dirty="0"/>
          </a:p>
        </p:txBody>
      </p:sp>
      <p:sp>
        <p:nvSpPr>
          <p:cNvPr id="129" name="Line 3"/>
          <p:cNvSpPr/>
          <p:nvPr/>
        </p:nvSpPr>
        <p:spPr>
          <a:xfrm>
            <a:off x="785520" y="1071360"/>
            <a:ext cx="7705080" cy="0"/>
          </a:xfrm>
          <a:prstGeom prst="line">
            <a:avLst/>
          </a:prstGeom>
          <a:ln w="9360">
            <a:solidFill>
              <a:srgbClr val="4A7EBB"/>
            </a:solidFill>
            <a:round/>
          </a:ln>
        </p:spPr>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TextShape 1"/>
          <p:cNvSpPr txBox="1"/>
          <p:nvPr/>
        </p:nvSpPr>
        <p:spPr>
          <a:xfrm>
            <a:off x="457200" y="274680"/>
            <a:ext cx="8229240" cy="1142640"/>
          </a:xfrm>
          <a:prstGeom prst="rect">
            <a:avLst/>
          </a:prstGeom>
        </p:spPr>
        <p:txBody>
          <a:bodyPr anchor="ctr"/>
          <a:lstStyle/>
          <a:p>
            <a:pPr algn="r">
              <a:lnSpc>
                <a:spcPct val="100000"/>
              </a:lnSpc>
            </a:pPr>
            <a:endParaRPr dirty="0"/>
          </a:p>
        </p:txBody>
      </p:sp>
      <p:sp>
        <p:nvSpPr>
          <p:cNvPr id="131" name="TextShape 2"/>
          <p:cNvSpPr txBox="1"/>
          <p:nvPr/>
        </p:nvSpPr>
        <p:spPr>
          <a:xfrm>
            <a:off x="457200" y="1600200"/>
            <a:ext cx="8229240" cy="4525560"/>
          </a:xfrm>
          <a:prstGeom prst="rect">
            <a:avLst/>
          </a:prstGeom>
        </p:spPr>
        <p:txBody>
          <a:bodyPr/>
          <a:lstStyle/>
          <a:p>
            <a:pPr algn="just">
              <a:lnSpc>
                <a:spcPct val="100000"/>
              </a:lnSpc>
            </a:pPr>
            <a:r>
              <a:rPr lang="es-PE" sz="3200">
                <a:solidFill>
                  <a:srgbClr val="C00000"/>
                </a:solidFill>
                <a:latin typeface="Calibri"/>
              </a:rPr>
              <a:t>Ejes transversales de la Política de modernización :</a:t>
            </a:r>
            <a:endParaRPr/>
          </a:p>
          <a:p>
            <a:pPr algn="just">
              <a:lnSpc>
                <a:spcPct val="100000"/>
              </a:lnSpc>
            </a:pPr>
            <a:r>
              <a:rPr lang="es-PE" sz="3200">
                <a:solidFill>
                  <a:srgbClr val="000000"/>
                </a:solidFill>
                <a:latin typeface="Calibri"/>
              </a:rPr>
              <a:t>.	Gobierno abierto. </a:t>
            </a:r>
            <a:endParaRPr/>
          </a:p>
          <a:p>
            <a:pPr algn="just">
              <a:lnSpc>
                <a:spcPct val="100000"/>
              </a:lnSpc>
            </a:pPr>
            <a:r>
              <a:rPr lang="es-PE" sz="3200">
                <a:solidFill>
                  <a:srgbClr val="000000"/>
                </a:solidFill>
                <a:latin typeface="Calibri"/>
              </a:rPr>
              <a:t>. 	Gobierno electrónico.</a:t>
            </a:r>
            <a:endParaRPr/>
          </a:p>
          <a:p>
            <a:pPr algn="just">
              <a:lnSpc>
                <a:spcPct val="100000"/>
              </a:lnSpc>
            </a:pPr>
            <a:r>
              <a:rPr lang="es-PE" sz="3200">
                <a:solidFill>
                  <a:srgbClr val="000000"/>
                </a:solidFill>
                <a:latin typeface="Calibri"/>
              </a:rPr>
              <a:t>.	Articulación interinstitucional. </a:t>
            </a:r>
            <a:endParaRPr/>
          </a:p>
          <a:p>
            <a:pPr algn="just">
              <a:lnSpc>
                <a:spcPct val="100000"/>
              </a:lnSpc>
            </a:pPr>
            <a:endParaRPr/>
          </a:p>
        </p:txBody>
      </p:sp>
      <p:sp>
        <p:nvSpPr>
          <p:cNvPr id="132" name="Line 3"/>
          <p:cNvSpPr/>
          <p:nvPr/>
        </p:nvSpPr>
        <p:spPr>
          <a:xfrm>
            <a:off x="785520" y="1071360"/>
            <a:ext cx="7705080" cy="0"/>
          </a:xfrm>
          <a:prstGeom prst="line">
            <a:avLst/>
          </a:prstGeom>
          <a:ln w="9360">
            <a:solidFill>
              <a:srgbClr val="4A7EBB"/>
            </a:solidFill>
            <a:round/>
          </a:ln>
        </p:spPr>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CustomShape 1"/>
          <p:cNvSpPr/>
          <p:nvPr/>
        </p:nvSpPr>
        <p:spPr>
          <a:xfrm>
            <a:off x="914400" y="274680"/>
            <a:ext cx="7771320" cy="1141920"/>
          </a:xfrm>
          <a:prstGeom prst="rect">
            <a:avLst/>
          </a:prstGeom>
          <a:noFill/>
        </p:spPr>
        <p:txBody>
          <a:bodyPr lIns="90000" tIns="45000" rIns="90000" bIns="91440" anchor="b"/>
          <a:lstStyle/>
          <a:p>
            <a:pPr>
              <a:lnSpc>
                <a:spcPct val="100000"/>
              </a:lnSpc>
            </a:pPr>
            <a:r>
              <a:rPr lang="es-PE" sz="4000" dirty="0">
                <a:solidFill>
                  <a:srgbClr val="696464"/>
                </a:solidFill>
                <a:latin typeface="Franklin Gothic Book"/>
              </a:rPr>
              <a:t>Lógica del </a:t>
            </a:r>
            <a:r>
              <a:rPr lang="es-PE" sz="4000" dirty="0" smtClean="0">
                <a:solidFill>
                  <a:srgbClr val="696464"/>
                </a:solidFill>
                <a:latin typeface="Franklin Gothic Book"/>
              </a:rPr>
              <a:t>procedimiento de licencia de funcionamiento:</a:t>
            </a:r>
            <a:endParaRPr dirty="0"/>
          </a:p>
        </p:txBody>
      </p:sp>
      <p:sp>
        <p:nvSpPr>
          <p:cNvPr id="189" name="CustomShape 2"/>
          <p:cNvSpPr/>
          <p:nvPr/>
        </p:nvSpPr>
        <p:spPr>
          <a:xfrm>
            <a:off x="914400" y="1447920"/>
            <a:ext cx="7771320" cy="4570920"/>
          </a:xfrm>
          <a:prstGeom prst="rect">
            <a:avLst/>
          </a:prstGeom>
          <a:noFill/>
        </p:spPr>
        <p:txBody>
          <a:bodyPr lIns="90000" tIns="45000" rIns="90000" bIns="45000"/>
          <a:lstStyle/>
          <a:p>
            <a:pPr algn="just">
              <a:lnSpc>
                <a:spcPct val="100000"/>
              </a:lnSpc>
              <a:buSzPct val="25000"/>
              <a:buFont typeface="Wingdings 2" charset="2"/>
              <a:buChar char=""/>
            </a:pPr>
            <a:r>
              <a:rPr lang="es-PE" sz="2600" b="1">
                <a:solidFill>
                  <a:srgbClr val="000000"/>
                </a:solidFill>
                <a:latin typeface="Perpetua"/>
              </a:rPr>
              <a:t>PRESUNCIÓN DE VERACIDAD Y CONTROL POSTERIOR: DOS CARAS DE UNA MISMA MONEDA</a:t>
            </a:r>
            <a:r>
              <a:rPr lang="es-PE" sz="2600">
                <a:solidFill>
                  <a:srgbClr val="000000"/>
                </a:solidFill>
                <a:latin typeface="Perpetua"/>
              </a:rPr>
              <a:t>.</a:t>
            </a:r>
            <a:endParaRPr/>
          </a:p>
          <a:p>
            <a:pPr algn="just">
              <a:lnSpc>
                <a:spcPct val="100000"/>
              </a:lnSpc>
              <a:buSzPct val="25000"/>
              <a:buFont typeface="Wingdings 2" charset="2"/>
              <a:buChar char=""/>
            </a:pPr>
            <a:r>
              <a:rPr lang="es-PE" sz="2600">
                <a:solidFill>
                  <a:srgbClr val="000000"/>
                </a:solidFill>
                <a:latin typeface="Perpetua"/>
              </a:rPr>
              <a:t>La relación entre el Estado y los ciudadanos ha pasado – o debe pasar - de la desconfianza a la confianza. </a:t>
            </a:r>
            <a:endParaRPr/>
          </a:p>
          <a:p>
            <a:pPr algn="just">
              <a:lnSpc>
                <a:spcPct val="100000"/>
              </a:lnSpc>
              <a:buSzPct val="25000"/>
              <a:buFont typeface="Wingdings 2" charset="2"/>
              <a:buChar char=""/>
            </a:pPr>
            <a:r>
              <a:rPr lang="es-PE" sz="2600">
                <a:solidFill>
                  <a:srgbClr val="000000"/>
                </a:solidFill>
                <a:latin typeface="Perpetua"/>
              </a:rPr>
              <a:t>El principio de presunción de veracidad supone creer que los ciudadanos proceden con la verdad en el procedimiento, privilegiando el control de esta verdad en forma posterior. </a:t>
            </a:r>
            <a:endParaRPr/>
          </a:p>
          <a:p>
            <a:pPr algn="just">
              <a:lnSpc>
                <a:spcPct val="100000"/>
              </a:lnSpc>
            </a:pPr>
            <a:endParaRPr/>
          </a:p>
          <a:p>
            <a:pPr algn="just">
              <a:lnSpc>
                <a:spcPct val="100000"/>
              </a:lnSpc>
            </a:pP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CustomShape 1"/>
          <p:cNvSpPr/>
          <p:nvPr/>
        </p:nvSpPr>
        <p:spPr>
          <a:xfrm>
            <a:off x="914400" y="274680"/>
            <a:ext cx="7771320" cy="1141920"/>
          </a:xfrm>
          <a:prstGeom prst="rect">
            <a:avLst/>
          </a:prstGeom>
          <a:noFill/>
        </p:spPr>
        <p:txBody>
          <a:bodyPr lIns="90000" tIns="45000" rIns="90000" bIns="91440" anchor="b"/>
          <a:lstStyle/>
          <a:p>
            <a:pPr>
              <a:lnSpc>
                <a:spcPct val="100000"/>
              </a:lnSpc>
            </a:pPr>
            <a:endParaRPr/>
          </a:p>
          <a:p>
            <a:pPr algn="r">
              <a:lnSpc>
                <a:spcPct val="100000"/>
              </a:lnSpc>
            </a:pPr>
            <a:endParaRPr/>
          </a:p>
        </p:txBody>
      </p:sp>
      <p:sp>
        <p:nvSpPr>
          <p:cNvPr id="191" name="CustomShape 2"/>
          <p:cNvSpPr/>
          <p:nvPr/>
        </p:nvSpPr>
        <p:spPr>
          <a:xfrm>
            <a:off x="914400" y="1447920"/>
            <a:ext cx="7771320" cy="4570920"/>
          </a:xfrm>
          <a:prstGeom prst="rect">
            <a:avLst/>
          </a:prstGeom>
          <a:noFill/>
        </p:spPr>
        <p:txBody>
          <a:bodyPr lIns="90000" tIns="45000" rIns="90000" bIns="45000"/>
          <a:lstStyle/>
          <a:p>
            <a:pPr algn="just">
              <a:lnSpc>
                <a:spcPct val="100000"/>
              </a:lnSpc>
              <a:buSzPct val="25000"/>
              <a:buFont typeface="Wingdings 2" charset="2"/>
              <a:buChar char=""/>
            </a:pPr>
            <a:r>
              <a:rPr lang="es-PE" sz="2600" b="1">
                <a:solidFill>
                  <a:srgbClr val="000000"/>
                </a:solidFill>
                <a:latin typeface="Perpetua"/>
              </a:rPr>
              <a:t>SANCIONES EN CASO DE FRAUDE: </a:t>
            </a:r>
            <a:endParaRPr/>
          </a:p>
          <a:p>
            <a:pPr algn="just">
              <a:lnSpc>
                <a:spcPct val="100000"/>
              </a:lnSpc>
              <a:buSzPct val="25000"/>
              <a:buFont typeface="Wingdings 2" charset="2"/>
              <a:buChar char=""/>
            </a:pPr>
            <a:r>
              <a:rPr lang="es-PE" sz="2600">
                <a:solidFill>
                  <a:srgbClr val="000000"/>
                </a:solidFill>
                <a:latin typeface="Perpetua"/>
              </a:rPr>
              <a:t>1. Anulación del acto administrativo.</a:t>
            </a:r>
            <a:endParaRPr/>
          </a:p>
          <a:p>
            <a:pPr algn="just">
              <a:lnSpc>
                <a:spcPct val="100000"/>
              </a:lnSpc>
              <a:buSzPct val="25000"/>
              <a:buFont typeface="Wingdings 2" charset="2"/>
              <a:buChar char=""/>
            </a:pPr>
            <a:r>
              <a:rPr lang="es-PE" sz="2600">
                <a:solidFill>
                  <a:srgbClr val="000000"/>
                </a:solidFill>
                <a:latin typeface="Perpetua"/>
              </a:rPr>
              <a:t>2. Aplicación de una multa a favor de la entidad. </a:t>
            </a:r>
            <a:endParaRPr/>
          </a:p>
          <a:p>
            <a:pPr algn="just">
              <a:lnSpc>
                <a:spcPct val="100000"/>
              </a:lnSpc>
              <a:buSzPct val="25000"/>
              <a:buFont typeface="Wingdings 2" charset="2"/>
              <a:buChar char=""/>
            </a:pPr>
            <a:r>
              <a:rPr lang="es-PE" sz="2600">
                <a:solidFill>
                  <a:srgbClr val="000000"/>
                </a:solidFill>
                <a:latin typeface="Perpetua"/>
              </a:rPr>
              <a:t>3. Denuncia penal por la comisión del delito de falsa declaración en procedimiento administrativo. </a:t>
            </a:r>
            <a:endParaRPr/>
          </a:p>
          <a:p>
            <a:pPr algn="just">
              <a:lnSpc>
                <a:spcPct val="100000"/>
              </a:lnSpc>
            </a:pPr>
            <a:endParaRPr/>
          </a:p>
          <a:p>
            <a:pPr>
              <a:lnSpc>
                <a:spcPct val="100000"/>
              </a:lnSpc>
            </a:pPr>
            <a:endParaRPr/>
          </a:p>
        </p:txBody>
      </p:sp>
      <p:sp>
        <p:nvSpPr>
          <p:cNvPr id="192" name="Line 3"/>
          <p:cNvSpPr/>
          <p:nvPr/>
        </p:nvSpPr>
        <p:spPr>
          <a:xfrm>
            <a:off x="785520" y="1071360"/>
            <a:ext cx="7705080" cy="0"/>
          </a:xfrm>
          <a:prstGeom prst="line">
            <a:avLst/>
          </a:prstGeom>
          <a:ln w="9360">
            <a:solidFill>
              <a:srgbClr val="B0350B"/>
            </a:solidFill>
            <a:round/>
          </a:ln>
        </p:spPr>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CustomShape 1"/>
          <p:cNvSpPr/>
          <p:nvPr/>
        </p:nvSpPr>
        <p:spPr>
          <a:xfrm>
            <a:off x="914400" y="274680"/>
            <a:ext cx="7771320" cy="1141920"/>
          </a:xfrm>
          <a:prstGeom prst="rect">
            <a:avLst/>
          </a:prstGeom>
          <a:noFill/>
        </p:spPr>
        <p:txBody>
          <a:bodyPr lIns="90000" tIns="45000" rIns="90000" bIns="91440" anchor="b"/>
          <a:lstStyle/>
          <a:p>
            <a:pPr>
              <a:lnSpc>
                <a:spcPct val="100000"/>
              </a:lnSpc>
            </a:pPr>
            <a:r>
              <a:rPr lang="es-PE" sz="4000">
                <a:solidFill>
                  <a:srgbClr val="696464"/>
                </a:solidFill>
                <a:latin typeface="Franklin Gothic Book"/>
              </a:rPr>
              <a:t>Importancia del tema</a:t>
            </a:r>
            <a:endParaRPr/>
          </a:p>
        </p:txBody>
      </p:sp>
      <p:sp>
        <p:nvSpPr>
          <p:cNvPr id="131" name="CustomShape 2"/>
          <p:cNvSpPr/>
          <p:nvPr/>
        </p:nvSpPr>
        <p:spPr>
          <a:xfrm>
            <a:off x="914400" y="1447920"/>
            <a:ext cx="7771320" cy="4570920"/>
          </a:xfrm>
          <a:prstGeom prst="rect">
            <a:avLst/>
          </a:prstGeom>
          <a:noFill/>
        </p:spPr>
        <p:txBody>
          <a:bodyPr lIns="90000" tIns="45000" rIns="90000" bIns="45000"/>
          <a:lstStyle/>
          <a:p>
            <a:pPr algn="just">
              <a:lnSpc>
                <a:spcPct val="100000"/>
              </a:lnSpc>
              <a:buSzPct val="25000"/>
              <a:buFont typeface="Wingdings 2" charset="2"/>
              <a:buChar char=""/>
            </a:pPr>
            <a:r>
              <a:rPr lang="es-PE" sz="2800">
                <a:solidFill>
                  <a:srgbClr val="000000"/>
                </a:solidFill>
                <a:latin typeface="Perpetua"/>
              </a:rPr>
              <a:t>El </a:t>
            </a:r>
            <a:r>
              <a:rPr lang="es-PE" sz="2800" b="1">
                <a:solidFill>
                  <a:srgbClr val="000000"/>
                </a:solidFill>
                <a:latin typeface="Perpetua"/>
              </a:rPr>
              <a:t>índice global de competitividad 2014 – 2015 </a:t>
            </a:r>
            <a:r>
              <a:rPr lang="es-PE" sz="2800">
                <a:solidFill>
                  <a:srgbClr val="000000"/>
                </a:solidFill>
                <a:latin typeface="Perpetua"/>
              </a:rPr>
              <a:t>(Fuente: Foro Económico Mundial)  señala que el principal obstáculo que enfrenta una empresa para hacer negocios es </a:t>
            </a:r>
            <a:r>
              <a:rPr lang="es-PE" sz="2800" b="1" u="sng">
                <a:solidFill>
                  <a:srgbClr val="000000"/>
                </a:solidFill>
                <a:latin typeface="Perpetua"/>
              </a:rPr>
              <a:t>la burocracia</a:t>
            </a:r>
            <a:r>
              <a:rPr lang="es-PE" sz="2800">
                <a:solidFill>
                  <a:srgbClr val="000000"/>
                </a:solidFill>
                <a:latin typeface="Perpetua"/>
              </a:rPr>
              <a:t>. </a:t>
            </a:r>
            <a:endParaRPr/>
          </a:p>
          <a:p>
            <a:pPr>
              <a:lnSpc>
                <a:spcPct val="100000"/>
              </a:lnSpc>
              <a:buSzPct val="25000"/>
              <a:buFont typeface="Wingdings 2" charset="2"/>
              <a:buChar char=""/>
            </a:pPr>
            <a:r>
              <a:rPr lang="es-PE" sz="2600">
                <a:solidFill>
                  <a:srgbClr val="000000"/>
                </a:solidFill>
                <a:latin typeface="Perpetua"/>
              </a:rPr>
              <a:t>Bajo este índice que determina el nivel de productividad de un país:</a:t>
            </a:r>
            <a:endParaRPr/>
          </a:p>
          <a:p>
            <a:pPr>
              <a:lnSpc>
                <a:spcPct val="100000"/>
              </a:lnSpc>
              <a:buSzPct val="25000"/>
              <a:buFont typeface="Wingdings 2" charset="2"/>
              <a:buChar char=""/>
            </a:pPr>
            <a:r>
              <a:rPr lang="es-PE" sz="2600">
                <a:solidFill>
                  <a:srgbClr val="000000"/>
                </a:solidFill>
                <a:latin typeface="Perpetua"/>
              </a:rPr>
              <a:t>El Perú ocupa el puesto 65 de 144 países.  (61 en la medición anterior). </a:t>
            </a:r>
            <a:endParaRPr/>
          </a:p>
          <a:p>
            <a:pPr>
              <a:lnSpc>
                <a:spcPct val="100000"/>
              </a:lnSpc>
              <a:buSzPct val="25000"/>
              <a:buFont typeface="Wingdings 2" charset="2"/>
              <a:buChar char=""/>
            </a:pPr>
            <a:r>
              <a:rPr lang="es-PE" sz="2600">
                <a:solidFill>
                  <a:srgbClr val="000000"/>
                </a:solidFill>
                <a:latin typeface="Perpetua"/>
              </a:rPr>
              <a:t>Chile 33. Colombia 66. Brasil 57. Venezuela 131. </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CustomShape 1"/>
          <p:cNvSpPr/>
          <p:nvPr/>
        </p:nvSpPr>
        <p:spPr>
          <a:xfrm>
            <a:off x="914400" y="274680"/>
            <a:ext cx="7771320" cy="1141920"/>
          </a:xfrm>
          <a:prstGeom prst="rect">
            <a:avLst/>
          </a:prstGeom>
          <a:noFill/>
        </p:spPr>
      </p:sp>
      <p:sp>
        <p:nvSpPr>
          <p:cNvPr id="194" name="CustomShape 2"/>
          <p:cNvSpPr/>
          <p:nvPr/>
        </p:nvSpPr>
        <p:spPr>
          <a:xfrm>
            <a:off x="914400" y="1447920"/>
            <a:ext cx="7771320" cy="4570920"/>
          </a:xfrm>
          <a:prstGeom prst="rect">
            <a:avLst/>
          </a:prstGeom>
          <a:noFill/>
        </p:spPr>
        <p:txBody>
          <a:bodyPr lIns="90000" tIns="45000" rIns="90000" bIns="45000"/>
          <a:lstStyle/>
          <a:p>
            <a:pPr algn="just">
              <a:lnSpc>
                <a:spcPct val="100000"/>
              </a:lnSpc>
              <a:buSzPct val="25000"/>
              <a:buFont typeface="Wingdings 2" charset="2"/>
              <a:buChar char=""/>
            </a:pPr>
            <a:r>
              <a:rPr lang="es-PE" sz="2600">
                <a:solidFill>
                  <a:srgbClr val="000000"/>
                </a:solidFill>
                <a:latin typeface="Perpetua"/>
              </a:rPr>
              <a:t>Pasamos de exigir la comprobación documental de los procedimientos – originales, copias certificadas por notario público, etc – a presumir la buena fe del ciudadano. </a:t>
            </a:r>
            <a:endParaRPr/>
          </a:p>
          <a:p>
            <a:pPr algn="just">
              <a:lnSpc>
                <a:spcPct val="100000"/>
              </a:lnSpc>
              <a:buSzPct val="25000"/>
              <a:buFont typeface="Wingdings 2" charset="2"/>
              <a:buChar char=""/>
            </a:pPr>
            <a:r>
              <a:rPr lang="es-PE" sz="2600">
                <a:solidFill>
                  <a:srgbClr val="000000"/>
                </a:solidFill>
                <a:latin typeface="Perpetua"/>
              </a:rPr>
              <a:t>La presunción de veracidad admite prueba en contrario. Sólo cuando la Administración cuente con evidencia suficiente de la existencia de fraude se puede atacar esta presunción.</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CustomShape 1"/>
          <p:cNvSpPr/>
          <p:nvPr/>
        </p:nvSpPr>
        <p:spPr>
          <a:xfrm>
            <a:off x="914400" y="274680"/>
            <a:ext cx="7771320" cy="1141920"/>
          </a:xfrm>
          <a:prstGeom prst="rect">
            <a:avLst/>
          </a:prstGeom>
          <a:noFill/>
        </p:spPr>
        <p:txBody>
          <a:bodyPr lIns="90000" tIns="45000" rIns="90000" bIns="91440" anchor="b"/>
          <a:lstStyle/>
          <a:p>
            <a:pPr>
              <a:lnSpc>
                <a:spcPct val="100000"/>
              </a:lnSpc>
            </a:pPr>
            <a:r>
              <a:rPr lang="es-PE" sz="4000">
                <a:solidFill>
                  <a:srgbClr val="696464"/>
                </a:solidFill>
                <a:latin typeface="Franklin Gothic Book"/>
              </a:rPr>
              <a:t>FISCALIZACIÓN POSTERIOR:</a:t>
            </a:r>
            <a:endParaRPr/>
          </a:p>
        </p:txBody>
      </p:sp>
      <p:sp>
        <p:nvSpPr>
          <p:cNvPr id="196" name="CustomShape 2"/>
          <p:cNvSpPr/>
          <p:nvPr/>
        </p:nvSpPr>
        <p:spPr>
          <a:xfrm>
            <a:off x="914400" y="1447920"/>
            <a:ext cx="7771320" cy="4570920"/>
          </a:xfrm>
          <a:prstGeom prst="rect">
            <a:avLst/>
          </a:prstGeom>
          <a:noFill/>
        </p:spPr>
        <p:txBody>
          <a:bodyPr lIns="90000" tIns="45000" rIns="90000" bIns="45000"/>
          <a:lstStyle/>
          <a:p>
            <a:pPr algn="just">
              <a:lnSpc>
                <a:spcPct val="100000"/>
              </a:lnSpc>
              <a:buSzPct val="25000"/>
              <a:buFont typeface="Wingdings 2" charset="2"/>
              <a:buChar char=""/>
            </a:pPr>
            <a:r>
              <a:rPr lang="es-PE" sz="2600">
                <a:solidFill>
                  <a:srgbClr val="000000"/>
                </a:solidFill>
                <a:latin typeface="Perpetua"/>
              </a:rPr>
              <a:t>De acuerdo a las conclusiones del estudio: “</a:t>
            </a:r>
            <a:r>
              <a:rPr lang="es-PE" sz="2600" i="1">
                <a:solidFill>
                  <a:srgbClr val="000000"/>
                </a:solidFill>
                <a:latin typeface="Perpetua"/>
              </a:rPr>
              <a:t>Rol de los gobiernos locales en el funcionamiento de nuevos negocios</a:t>
            </a:r>
            <a:r>
              <a:rPr lang="es-PE" sz="2600">
                <a:solidFill>
                  <a:srgbClr val="000000"/>
                </a:solidFill>
                <a:latin typeface="Perpetua"/>
              </a:rPr>
              <a:t>”:  “Las municipalidades realizan una limitada o nula fiscalización pese a ser una función de oficio. Respecto a este punto, el estudio concluye que la capacidad de fiscalización es muy baja”.</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 name="CustomShape 1"/>
          <p:cNvSpPr/>
          <p:nvPr/>
        </p:nvSpPr>
        <p:spPr>
          <a:xfrm>
            <a:off x="914400" y="274680"/>
            <a:ext cx="7771320" cy="1141920"/>
          </a:xfrm>
          <a:prstGeom prst="rect">
            <a:avLst/>
          </a:prstGeom>
          <a:noFill/>
        </p:spPr>
      </p:sp>
      <p:sp>
        <p:nvSpPr>
          <p:cNvPr id="198" name="CustomShape 2"/>
          <p:cNvSpPr/>
          <p:nvPr/>
        </p:nvSpPr>
        <p:spPr>
          <a:xfrm>
            <a:off x="914400" y="1447920"/>
            <a:ext cx="7771320" cy="4570920"/>
          </a:xfrm>
          <a:prstGeom prst="rect">
            <a:avLst/>
          </a:prstGeom>
          <a:noFill/>
        </p:spPr>
        <p:txBody>
          <a:bodyPr lIns="90000" tIns="45000" rIns="90000" bIns="45000"/>
          <a:lstStyle/>
          <a:p>
            <a:pPr algn="just">
              <a:lnSpc>
                <a:spcPct val="100000"/>
              </a:lnSpc>
              <a:buSzPct val="25000"/>
              <a:buFont typeface="Wingdings 2" charset="2"/>
              <a:buChar char=""/>
            </a:pPr>
            <a:r>
              <a:rPr lang="es-PE" sz="2600" b="1">
                <a:solidFill>
                  <a:srgbClr val="000000"/>
                </a:solidFill>
                <a:latin typeface="Perpetua"/>
              </a:rPr>
              <a:t>FISCALIZACIÓN POSTERIOR (Art. 32 Ley 27444, D.S. 096-2007-PCM).  </a:t>
            </a:r>
            <a:r>
              <a:rPr lang="es-PE" sz="2600">
                <a:solidFill>
                  <a:srgbClr val="000000"/>
                </a:solidFill>
                <a:latin typeface="Perpetua"/>
              </a:rPr>
              <a:t>El Estado tiene el deber de fiscalización posterior sobre la información y documentos que presenta el administrado, sea en un procedimiento de aprobación automática o de evaluación previa, mediante el sistema de muestreo, a fin de verificar la autenticidad de las declaraciones, documentos o información proporcionada.</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CustomShape 1"/>
          <p:cNvSpPr/>
          <p:nvPr/>
        </p:nvSpPr>
        <p:spPr>
          <a:xfrm>
            <a:off x="914400" y="274680"/>
            <a:ext cx="7771320" cy="1141920"/>
          </a:xfrm>
          <a:prstGeom prst="rect">
            <a:avLst/>
          </a:prstGeom>
          <a:noFill/>
        </p:spPr>
        <p:txBody>
          <a:bodyPr lIns="90000" tIns="45000" rIns="90000" bIns="91440" anchor="b"/>
          <a:lstStyle/>
          <a:p>
            <a:pPr>
              <a:lnSpc>
                <a:spcPct val="100000"/>
              </a:lnSpc>
            </a:pPr>
            <a:r>
              <a:rPr lang="es-PE" sz="4000">
                <a:solidFill>
                  <a:srgbClr val="696464"/>
                </a:solidFill>
                <a:latin typeface="Franklin Gothic Book"/>
              </a:rPr>
              <a:t>Tasas: </a:t>
            </a:r>
            <a:endParaRPr/>
          </a:p>
        </p:txBody>
      </p:sp>
      <p:sp>
        <p:nvSpPr>
          <p:cNvPr id="200" name="CustomShape 2"/>
          <p:cNvSpPr/>
          <p:nvPr/>
        </p:nvSpPr>
        <p:spPr>
          <a:xfrm>
            <a:off x="914400" y="1447920"/>
            <a:ext cx="7771320" cy="4570920"/>
          </a:xfrm>
          <a:prstGeom prst="rect">
            <a:avLst/>
          </a:prstGeom>
          <a:noFill/>
        </p:spPr>
        <p:txBody>
          <a:bodyPr lIns="90000" tIns="45000" rIns="90000" bIns="45000"/>
          <a:lstStyle/>
          <a:p>
            <a:pPr algn="just">
              <a:lnSpc>
                <a:spcPct val="100000"/>
              </a:lnSpc>
              <a:buSzPct val="25000"/>
              <a:buFont typeface="Wingdings 2" charset="2"/>
              <a:buChar char=""/>
            </a:pPr>
            <a:r>
              <a:rPr lang="es-PE" sz="2600">
                <a:solidFill>
                  <a:srgbClr val="000000"/>
                </a:solidFill>
                <a:latin typeface="Perpetua"/>
              </a:rPr>
              <a:t>La tasa por licencia de funcionamiento deberá reflejar el costo real del procedimiento vinculado a su otorgamiento, el cual incluye los siguientes conceptos a cargo de la municipalidad: Evaluación por zonificación, Compatibilidad de Uso e Inspección  Técnica de Seguridad en edificaciones o de una verificación de condiciones declaradas.</a:t>
            </a:r>
            <a:endParaRPr/>
          </a:p>
          <a:p>
            <a:pPr algn="just">
              <a:lnSpc>
                <a:spcPct val="100000"/>
              </a:lnSpc>
            </a:pPr>
            <a:endParaRPr/>
          </a:p>
          <a:p>
            <a:pPr>
              <a:lnSpc>
                <a:spcPct val="100000"/>
              </a:lnSpc>
            </a:pP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CustomShape 1"/>
          <p:cNvSpPr/>
          <p:nvPr/>
        </p:nvSpPr>
        <p:spPr>
          <a:xfrm>
            <a:off x="914400" y="274680"/>
            <a:ext cx="7771320" cy="1141920"/>
          </a:xfrm>
          <a:prstGeom prst="rect">
            <a:avLst/>
          </a:prstGeom>
          <a:noFill/>
        </p:spPr>
      </p:sp>
      <p:sp>
        <p:nvSpPr>
          <p:cNvPr id="202" name="CustomShape 2"/>
          <p:cNvSpPr/>
          <p:nvPr/>
        </p:nvSpPr>
        <p:spPr>
          <a:xfrm>
            <a:off x="914400" y="1447920"/>
            <a:ext cx="7771320" cy="4570920"/>
          </a:xfrm>
          <a:prstGeom prst="rect">
            <a:avLst/>
          </a:prstGeom>
          <a:noFill/>
        </p:spPr>
        <p:txBody>
          <a:bodyPr lIns="90000" tIns="45000" rIns="90000" bIns="45000"/>
          <a:lstStyle/>
          <a:p>
            <a:pPr algn="just">
              <a:lnSpc>
                <a:spcPct val="100000"/>
              </a:lnSpc>
              <a:buSzPct val="25000"/>
              <a:buFont typeface="Wingdings 2" charset="2"/>
              <a:buChar char=""/>
            </a:pPr>
            <a:r>
              <a:rPr lang="es-PE" sz="2600">
                <a:solidFill>
                  <a:srgbClr val="000000"/>
                </a:solidFill>
                <a:latin typeface="Perpetua"/>
              </a:rPr>
              <a:t>El cálculo de las tasas correspondientes se sujetaran a lo establecido por el Decreto Supremo N° 064-2010-PCM, que aprueba la metodología de determinación de costos de los procedimientos administrativos y servicios prestados en exclusividad comprendidos en el TUPA.</a:t>
            </a:r>
            <a:endParaRPr/>
          </a:p>
          <a:p>
            <a:pPr algn="just">
              <a:lnSpc>
                <a:spcPct val="100000"/>
              </a:lnSpc>
              <a:buSzPct val="25000"/>
              <a:buFont typeface="Wingdings 2" charset="2"/>
              <a:buChar char=""/>
            </a:pPr>
            <a:r>
              <a:rPr lang="es-PE" sz="2600">
                <a:solidFill>
                  <a:srgbClr val="000000"/>
                </a:solidFill>
                <a:latin typeface="Perpetua"/>
              </a:rPr>
              <a:t>Competencia de la Secretaría de Gestión Pública – PCM.</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CustomShape 1"/>
          <p:cNvSpPr/>
          <p:nvPr/>
        </p:nvSpPr>
        <p:spPr>
          <a:xfrm>
            <a:off x="914400" y="274680"/>
            <a:ext cx="7771320" cy="1141920"/>
          </a:xfrm>
          <a:prstGeom prst="rect">
            <a:avLst/>
          </a:prstGeom>
          <a:noFill/>
        </p:spPr>
      </p:sp>
      <p:sp>
        <p:nvSpPr>
          <p:cNvPr id="204" name="CustomShape 2"/>
          <p:cNvSpPr/>
          <p:nvPr/>
        </p:nvSpPr>
        <p:spPr>
          <a:xfrm>
            <a:off x="914400" y="1447920"/>
            <a:ext cx="7771320" cy="4570920"/>
          </a:xfrm>
          <a:prstGeom prst="rect">
            <a:avLst/>
          </a:prstGeom>
          <a:noFill/>
        </p:spPr>
        <p:txBody>
          <a:bodyPr lIns="90000" tIns="45000" rIns="90000" bIns="45000"/>
          <a:lstStyle/>
          <a:p>
            <a:pPr algn="just">
              <a:lnSpc>
                <a:spcPct val="100000"/>
              </a:lnSpc>
              <a:buSzPct val="25000"/>
              <a:buFont typeface="Wingdings 2" charset="2"/>
              <a:buAutoNum type="arabicPeriod"/>
            </a:pPr>
            <a:r>
              <a:rPr lang="es-PE" sz="2600" b="1">
                <a:solidFill>
                  <a:srgbClr val="000000"/>
                </a:solidFill>
                <a:latin typeface="Perpetua"/>
              </a:rPr>
              <a:t>RATIFICACIÓN DE LAS ORDENANZAS EXPEDIDAS EN MATERIA TRIBUTARIA POR LA MUNICIPALIDAD PROVINCIAL: </a:t>
            </a:r>
            <a:r>
              <a:rPr lang="es-PE" sz="2600">
                <a:solidFill>
                  <a:srgbClr val="000000"/>
                </a:solidFill>
                <a:latin typeface="Perpetua"/>
              </a:rPr>
              <a:t>La ordenanza distrital es ratificada por Acuerdo de Concejo de la Municipalidad Provincial. </a:t>
            </a:r>
            <a:endParaRPr/>
          </a:p>
          <a:p>
            <a:pPr algn="just">
              <a:lnSpc>
                <a:spcPct val="100000"/>
              </a:lnSpc>
            </a:pPr>
            <a:r>
              <a:rPr lang="es-PE" sz="2600">
                <a:solidFill>
                  <a:srgbClr val="000000"/>
                </a:solidFill>
                <a:latin typeface="Perpetua"/>
              </a:rPr>
              <a:t> Debe entenderse que los derechos administrativos  constituyen tasas – tributos-  por la prestación de un servicio específico. Art. 40 de la LOM.</a:t>
            </a:r>
            <a:endParaRPr/>
          </a:p>
          <a:p>
            <a:pPr algn="just">
              <a:lnSpc>
                <a:spcPct val="100000"/>
              </a:lnSpc>
            </a:pPr>
            <a:r>
              <a:rPr lang="es-PE" sz="2600">
                <a:solidFill>
                  <a:srgbClr val="000000"/>
                </a:solidFill>
                <a:latin typeface="Perpetua"/>
              </a:rPr>
              <a:t>La Municipalidad distrital debe sustentar los costos del servicio que presta y la Municipalidad Provincial verifica si el sustento es correcto o no, esto es, si cubre o no los servicios que presta la Municipalidad.</a:t>
            </a:r>
            <a:endParaRPr/>
          </a:p>
          <a:p>
            <a:pPr algn="just">
              <a:lnSpc>
                <a:spcPct val="100000"/>
              </a:lnSpc>
            </a:pP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CustomShape 1"/>
          <p:cNvSpPr/>
          <p:nvPr/>
        </p:nvSpPr>
        <p:spPr>
          <a:xfrm>
            <a:off x="914400" y="274680"/>
            <a:ext cx="7771320" cy="1141920"/>
          </a:xfrm>
          <a:prstGeom prst="rect">
            <a:avLst/>
          </a:prstGeom>
          <a:noFill/>
        </p:spPr>
      </p:sp>
      <p:sp>
        <p:nvSpPr>
          <p:cNvPr id="206" name="CustomShape 2"/>
          <p:cNvSpPr/>
          <p:nvPr/>
        </p:nvSpPr>
        <p:spPr>
          <a:xfrm>
            <a:off x="914400" y="696036"/>
            <a:ext cx="7771320" cy="5322804"/>
          </a:xfrm>
          <a:prstGeom prst="rect">
            <a:avLst/>
          </a:prstGeom>
          <a:noFill/>
        </p:spPr>
        <p:txBody>
          <a:bodyPr lIns="90000" tIns="45000" rIns="90000" bIns="45000"/>
          <a:lstStyle/>
          <a:p>
            <a:pPr>
              <a:lnSpc>
                <a:spcPct val="100000"/>
              </a:lnSpc>
            </a:pPr>
            <a:endParaRPr dirty="0"/>
          </a:p>
          <a:p>
            <a:pPr algn="just">
              <a:lnSpc>
                <a:spcPct val="100000"/>
              </a:lnSpc>
              <a:buSzPct val="25000"/>
              <a:buFont typeface="Wingdings 2" charset="2"/>
              <a:buChar char=""/>
            </a:pPr>
            <a:r>
              <a:rPr lang="es-PE" sz="2600" dirty="0">
                <a:solidFill>
                  <a:srgbClr val="000000"/>
                </a:solidFill>
                <a:latin typeface="Perpetua"/>
              </a:rPr>
              <a:t>La Ley </a:t>
            </a:r>
            <a:r>
              <a:rPr lang="es-PE" sz="2600" b="1" dirty="0">
                <a:solidFill>
                  <a:srgbClr val="000000"/>
                </a:solidFill>
                <a:latin typeface="Perpetua"/>
              </a:rPr>
              <a:t>30230-</a:t>
            </a:r>
            <a:r>
              <a:rPr lang="es-PE" sz="2600" dirty="0">
                <a:solidFill>
                  <a:srgbClr val="000000"/>
                </a:solidFill>
                <a:latin typeface="Perpetua"/>
              </a:rPr>
              <a:t> ley que establece medidas tributarias, simplificación de procedimientos y permisos para la promoción y dinamización de la inversión en el país, modifica el artículo 38 de la Ley 27444, Ley del procedimiento administrativo general:</a:t>
            </a:r>
            <a:endParaRPr dirty="0"/>
          </a:p>
          <a:p>
            <a:pPr algn="just">
              <a:lnSpc>
                <a:spcPct val="100000"/>
              </a:lnSpc>
            </a:pPr>
            <a:endParaRPr dirty="0"/>
          </a:p>
          <a:p>
            <a:pPr algn="just">
              <a:lnSpc>
                <a:spcPct val="100000"/>
              </a:lnSpc>
              <a:buSzPct val="25000"/>
              <a:buFont typeface="Wingdings 2" charset="2"/>
              <a:buChar char=""/>
            </a:pPr>
            <a:r>
              <a:rPr lang="es-PE" sz="2800" dirty="0">
                <a:solidFill>
                  <a:srgbClr val="000000"/>
                </a:solidFill>
                <a:latin typeface="Perpetua"/>
              </a:rPr>
              <a:t> Genera </a:t>
            </a:r>
            <a:r>
              <a:rPr lang="es-PE" sz="2800" b="1" dirty="0">
                <a:solidFill>
                  <a:srgbClr val="000000"/>
                </a:solidFill>
                <a:latin typeface="Perpetua"/>
              </a:rPr>
              <a:t>responsabilidad  administrativa</a:t>
            </a:r>
            <a:r>
              <a:rPr lang="es-PE" sz="2800" dirty="0">
                <a:solidFill>
                  <a:srgbClr val="000000"/>
                </a:solidFill>
                <a:latin typeface="Perpetua"/>
              </a:rPr>
              <a:t> del Alcalde y el Gerente Municipal de la Municipalidad Provincial que no se pronuncie en el plazo de 30 días hábiles luego de recibida  la solicitud de ratificación de la Municipalidad distrital.</a:t>
            </a:r>
            <a:endParaRPr dirty="0"/>
          </a:p>
          <a:p>
            <a:pPr algn="just">
              <a:lnSpc>
                <a:spcPct val="100000"/>
              </a:lnSpc>
            </a:pPr>
            <a:endParaRPr dirty="0"/>
          </a:p>
          <a:p>
            <a:pPr>
              <a:lnSpc>
                <a:spcPct val="100000"/>
              </a:lnSpc>
            </a:pPr>
            <a:endParaRPr dirty="0"/>
          </a:p>
          <a:p>
            <a:pPr>
              <a:lnSpc>
                <a:spcPct val="100000"/>
              </a:lnSpc>
            </a:pPr>
            <a:endParaRPr dirty="0"/>
          </a:p>
          <a:p>
            <a:pPr>
              <a:lnSpc>
                <a:spcPct val="100000"/>
              </a:lnSpc>
            </a:pPr>
            <a:endParaRP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TextShape 1"/>
          <p:cNvSpPr txBox="1"/>
          <p:nvPr/>
        </p:nvSpPr>
        <p:spPr>
          <a:xfrm>
            <a:off x="914400" y="274680"/>
            <a:ext cx="7772040" cy="1142640"/>
          </a:xfrm>
          <a:prstGeom prst="rect">
            <a:avLst/>
          </a:prstGeom>
        </p:spPr>
        <p:txBody>
          <a:bodyPr lIns="90000" tIns="45000" rIns="90000" bIns="91440" anchor="b"/>
          <a:lstStyle/>
          <a:p>
            <a:pPr>
              <a:lnSpc>
                <a:spcPct val="100000"/>
              </a:lnSpc>
            </a:pPr>
            <a:r>
              <a:rPr lang="es-PE" sz="4000">
                <a:solidFill>
                  <a:srgbClr val="696464"/>
                </a:solidFill>
                <a:latin typeface="Franklin Gothic Book"/>
              </a:rPr>
              <a:t>Barrera burocrática:</a:t>
            </a:r>
            <a:endParaRPr/>
          </a:p>
        </p:txBody>
      </p:sp>
      <p:sp>
        <p:nvSpPr>
          <p:cNvPr id="208" name="TextShape 2"/>
          <p:cNvSpPr txBox="1"/>
          <p:nvPr/>
        </p:nvSpPr>
        <p:spPr>
          <a:xfrm>
            <a:off x="914400" y="1447920"/>
            <a:ext cx="7772040" cy="4571640"/>
          </a:xfrm>
          <a:prstGeom prst="rect">
            <a:avLst/>
          </a:prstGeom>
        </p:spPr>
        <p:txBody>
          <a:bodyPr lIns="90000" tIns="45000" rIns="90000" bIns="45000"/>
          <a:lstStyle/>
          <a:p>
            <a:pPr>
              <a:lnSpc>
                <a:spcPct val="100000"/>
              </a:lnSpc>
              <a:buSzPct val="25000"/>
              <a:buFont typeface="Wingdings 2" charset="2"/>
              <a:buChar char=""/>
            </a:pPr>
            <a:r>
              <a:rPr lang="es-PE" sz="2600">
                <a:solidFill>
                  <a:srgbClr val="000000"/>
                </a:solidFill>
                <a:latin typeface="Perpetua"/>
              </a:rPr>
              <a:t>Sin perjuicio de la responsabilidad administrativa,  también constituye barrera burocrática el hecho de no pronunciarse en el plazo establecido por la Ley sobre la ratificación o no de la Ordenanza que aprueba los derechos administrativos contenidos en el TUPA. </a:t>
            </a:r>
            <a:endParaRPr/>
          </a:p>
          <a:p>
            <a:pPr>
              <a:lnSpc>
                <a:spcPct val="100000"/>
              </a:lnSpc>
              <a:buSzPct val="25000"/>
              <a:buFont typeface="Wingdings 2" charset="2"/>
              <a:buChar char=""/>
            </a:pPr>
            <a:r>
              <a:rPr lang="es-PE" sz="2600">
                <a:solidFill>
                  <a:srgbClr val="000000"/>
                </a:solidFill>
                <a:latin typeface="Perpetua"/>
              </a:rPr>
              <a:t>Otorga facultades a la Contraloría General de la República para que verifique el cumplimiento de los plazos.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CustomShape 1"/>
          <p:cNvSpPr/>
          <p:nvPr/>
        </p:nvSpPr>
        <p:spPr>
          <a:xfrm>
            <a:off x="914400" y="274680"/>
            <a:ext cx="7771320" cy="1141920"/>
          </a:xfrm>
          <a:prstGeom prst="rect">
            <a:avLst/>
          </a:prstGeom>
          <a:noFill/>
        </p:spPr>
      </p:sp>
      <p:sp>
        <p:nvSpPr>
          <p:cNvPr id="210" name="CustomShape 2"/>
          <p:cNvSpPr/>
          <p:nvPr/>
        </p:nvSpPr>
        <p:spPr>
          <a:xfrm>
            <a:off x="914400" y="1447920"/>
            <a:ext cx="7771320" cy="4570920"/>
          </a:xfrm>
          <a:prstGeom prst="rect">
            <a:avLst/>
          </a:prstGeom>
          <a:noFill/>
        </p:spPr>
        <p:txBody>
          <a:bodyPr lIns="90000" tIns="45000" rIns="90000" bIns="45000"/>
          <a:lstStyle/>
          <a:p>
            <a:pPr algn="just">
              <a:lnSpc>
                <a:spcPct val="100000"/>
              </a:lnSpc>
              <a:buSzPct val="25000"/>
              <a:buFont typeface="Wingdings 2" charset="2"/>
              <a:buChar char=""/>
            </a:pPr>
            <a:r>
              <a:rPr lang="es-PE" sz="2600" b="1">
                <a:solidFill>
                  <a:srgbClr val="000000"/>
                </a:solidFill>
                <a:latin typeface="Perpetua"/>
              </a:rPr>
              <a:t>¿ Cada cuánto tiempo debe actualizarse el TUPA?</a:t>
            </a:r>
            <a:endParaRPr/>
          </a:p>
          <a:p>
            <a:pPr algn="just">
              <a:lnSpc>
                <a:spcPct val="100000"/>
              </a:lnSpc>
              <a:buSzPct val="25000"/>
              <a:buFont typeface="Wingdings 2" charset="2"/>
              <a:buChar char=""/>
            </a:pPr>
            <a:r>
              <a:rPr lang="es-PE" sz="2600">
                <a:solidFill>
                  <a:srgbClr val="000000"/>
                </a:solidFill>
                <a:latin typeface="Perpetua"/>
              </a:rPr>
              <a:t>La Ley 27444, Ley del procedimiento administrativo general, indica cada dos años. </a:t>
            </a:r>
            <a:endParaRPr/>
          </a:p>
          <a:p>
            <a:pPr algn="just">
              <a:lnSpc>
                <a:spcPct val="100000"/>
              </a:lnSpc>
              <a:buSzPct val="25000"/>
              <a:buFont typeface="Wingdings 2" charset="2"/>
              <a:buChar char=""/>
            </a:pPr>
            <a:r>
              <a:rPr lang="es-PE" sz="2600">
                <a:solidFill>
                  <a:srgbClr val="000000"/>
                </a:solidFill>
                <a:latin typeface="Perpetua"/>
              </a:rPr>
              <a:t>Debemos considerar que con la modificación normativa a la Ley 27444 – Ley 29091 -, la </a:t>
            </a:r>
            <a:r>
              <a:rPr lang="es-PE" sz="2600" b="1">
                <a:solidFill>
                  <a:srgbClr val="000000"/>
                </a:solidFill>
                <a:latin typeface="Perpetua"/>
              </a:rPr>
              <a:t>exigencia de publicar sólo se refiere a la norma</a:t>
            </a:r>
            <a:r>
              <a:rPr lang="es-PE" sz="2600">
                <a:solidFill>
                  <a:srgbClr val="000000"/>
                </a:solidFill>
                <a:latin typeface="Perpetua"/>
              </a:rPr>
              <a:t> que aprueba o modifica los procedimientos y/o servicios exclusivos, en tanto que </a:t>
            </a:r>
            <a:r>
              <a:rPr lang="es-PE" sz="2600" b="1">
                <a:solidFill>
                  <a:srgbClr val="000000"/>
                </a:solidFill>
                <a:latin typeface="Perpetua"/>
              </a:rPr>
              <a:t>el TUPA debe incluirse en los Portales de servicios al ciudadano y empresas (PSCE) y en el Portal institucional</a:t>
            </a:r>
            <a:r>
              <a:rPr lang="es-PE" sz="2600">
                <a:solidFill>
                  <a:srgbClr val="000000"/>
                </a:solidFill>
                <a:latin typeface="Perpetua"/>
              </a:rPr>
              <a:t>.   </a:t>
            </a:r>
            <a:endParaRPr/>
          </a:p>
          <a:p>
            <a:pPr>
              <a:lnSpc>
                <a:spcPct val="100000"/>
              </a:lnSpc>
            </a:pP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CustomShape 1"/>
          <p:cNvSpPr/>
          <p:nvPr/>
        </p:nvSpPr>
        <p:spPr>
          <a:xfrm>
            <a:off x="914400" y="274680"/>
            <a:ext cx="7771320" cy="1141920"/>
          </a:xfrm>
          <a:prstGeom prst="rect">
            <a:avLst/>
          </a:prstGeom>
          <a:noFill/>
        </p:spPr>
        <p:txBody>
          <a:bodyPr lIns="90000" tIns="45000" rIns="90000" bIns="91440" anchor="b"/>
          <a:lstStyle/>
          <a:p>
            <a:pPr>
              <a:lnSpc>
                <a:spcPct val="100000"/>
              </a:lnSpc>
            </a:pPr>
            <a:r>
              <a:rPr lang="es-PE" sz="2500">
                <a:solidFill>
                  <a:srgbClr val="696464"/>
                </a:solidFill>
                <a:latin typeface="Franklin Gothic Book"/>
              </a:rPr>
              <a:t>METODOLOGÍA DE SIMPLIFICACIÓN ADMINISTRATIVA: REDISEÑANDO LOS PROCESOS: D.S. 007-2011-PCM</a:t>
            </a:r>
            <a:endParaRPr/>
          </a:p>
        </p:txBody>
      </p:sp>
      <p:sp>
        <p:nvSpPr>
          <p:cNvPr id="214" name="CustomShape 2"/>
          <p:cNvSpPr/>
          <p:nvPr/>
        </p:nvSpPr>
        <p:spPr>
          <a:xfrm>
            <a:off x="914400" y="1447920"/>
            <a:ext cx="7771320" cy="4570920"/>
          </a:xfrm>
          <a:prstGeom prst="rect">
            <a:avLst/>
          </a:prstGeom>
          <a:noFill/>
        </p:spPr>
        <p:txBody>
          <a:bodyPr lIns="90000" tIns="45000" rIns="90000" bIns="45000"/>
          <a:lstStyle/>
          <a:p>
            <a:pPr algn="just">
              <a:lnSpc>
                <a:spcPct val="100000"/>
              </a:lnSpc>
              <a:buSzPct val="25000"/>
              <a:buFont typeface="Wingdings 2" charset="2"/>
              <a:buChar char=""/>
            </a:pPr>
            <a:r>
              <a:rPr lang="es-PE" sz="2600">
                <a:solidFill>
                  <a:srgbClr val="000000"/>
                </a:solidFill>
                <a:latin typeface="Perpetua"/>
              </a:rPr>
              <a:t>La  metodología de simplificación administrativa es un proceso que busca eliminar exigencias (requisitos), pasos (cuando pasa por unidades orgánicas que no generan valor agregado) que se consideran innecesarias en los procedimientos que se brindan a la ciudadanía, además de identificar el equipo, recurso humano e infraestructura necesaria para satisfacer al ciudadano. </a:t>
            </a:r>
            <a:endParaRPr/>
          </a:p>
          <a:p>
            <a:pPr algn="just">
              <a:lnSpc>
                <a:spcPct val="100000"/>
              </a:lnSpc>
              <a:buSzPct val="25000"/>
              <a:buFont typeface="Wingdings 2" charset="2"/>
              <a:buChar char=""/>
            </a:pPr>
            <a:r>
              <a:rPr lang="es-PE" sz="2600">
                <a:solidFill>
                  <a:srgbClr val="000000"/>
                </a:solidFill>
                <a:latin typeface="Perpetua"/>
              </a:rPr>
              <a:t>Este proceso brinda pautas a las entidades públicas para la eliminación o simplificación de dichos procedimientos, utilizando un modelo estandarizado.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CustomShape 1"/>
          <p:cNvSpPr/>
          <p:nvPr/>
        </p:nvSpPr>
        <p:spPr>
          <a:xfrm>
            <a:off x="914400" y="274680"/>
            <a:ext cx="7771320" cy="1141920"/>
          </a:xfrm>
          <a:prstGeom prst="rect">
            <a:avLst/>
          </a:prstGeom>
          <a:noFill/>
        </p:spPr>
      </p:sp>
      <p:sp>
        <p:nvSpPr>
          <p:cNvPr id="133" name="CustomShape 2"/>
          <p:cNvSpPr/>
          <p:nvPr/>
        </p:nvSpPr>
        <p:spPr>
          <a:xfrm>
            <a:off x="914400" y="1447920"/>
            <a:ext cx="7771320" cy="4570920"/>
          </a:xfrm>
          <a:prstGeom prst="rect">
            <a:avLst/>
          </a:prstGeom>
          <a:noFill/>
        </p:spPr>
        <p:txBody>
          <a:bodyPr lIns="90000" tIns="45000" rIns="90000" bIns="45000"/>
          <a:lstStyle/>
          <a:p>
            <a:pPr algn="just">
              <a:lnSpc>
                <a:spcPct val="100000"/>
              </a:lnSpc>
            </a:pPr>
            <a:r>
              <a:rPr lang="es-PE" sz="2800">
                <a:solidFill>
                  <a:srgbClr val="000000"/>
                </a:solidFill>
                <a:latin typeface="Perpetua"/>
              </a:rPr>
              <a:t>Sin embargo, no es el único problema, hay una </a:t>
            </a:r>
            <a:r>
              <a:rPr lang="es-PE" sz="2800" b="1" u="sng">
                <a:solidFill>
                  <a:srgbClr val="000000"/>
                </a:solidFill>
                <a:latin typeface="Perpetua"/>
              </a:rPr>
              <a:t>brecha de infraestructura</a:t>
            </a:r>
            <a:r>
              <a:rPr lang="es-PE" sz="2800">
                <a:solidFill>
                  <a:srgbClr val="000000"/>
                </a:solidFill>
                <a:latin typeface="Perpetua"/>
              </a:rPr>
              <a:t> (que el Plan Nacional de infraestructura estima en US$ 87,975 millones), que impide el comercio, que las zonas alejadas tengan más oportunidades de hacer negocios para mejorar los ingresos, que exista una mayor oferta de servicios de salud, educativos y una adecuada recaudación de impuestos. </a:t>
            </a:r>
            <a:endParaRPr/>
          </a:p>
          <a:p>
            <a:pPr algn="just">
              <a:lnSpc>
                <a:spcPct val="100000"/>
              </a:lnSpc>
            </a:pPr>
            <a:endParaRPr/>
          </a:p>
          <a:p>
            <a:pPr algn="just">
              <a:lnSpc>
                <a:spcPct val="100000"/>
              </a:lnSpc>
            </a:pPr>
            <a:r>
              <a:rPr lang="es-PE" sz="2800">
                <a:solidFill>
                  <a:srgbClr val="000000"/>
                </a:solidFill>
                <a:latin typeface="Perpetua"/>
              </a:rPr>
              <a:t>Fuente: AFIN – Asociación para el fomento de infraestructura nacional. </a:t>
            </a:r>
            <a:endParaRPr/>
          </a:p>
          <a:p>
            <a:pPr>
              <a:lnSpc>
                <a:spcPct val="100000"/>
              </a:lnSpc>
            </a:pPr>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CustomShape 1"/>
          <p:cNvSpPr/>
          <p:nvPr/>
        </p:nvSpPr>
        <p:spPr>
          <a:xfrm>
            <a:off x="914400" y="274680"/>
            <a:ext cx="7771320" cy="1141920"/>
          </a:xfrm>
          <a:prstGeom prst="rect">
            <a:avLst/>
          </a:prstGeom>
          <a:noFill/>
        </p:spPr>
        <p:txBody>
          <a:bodyPr lIns="90000" tIns="45000" rIns="90000" bIns="91440" anchor="b"/>
          <a:lstStyle/>
          <a:p>
            <a:pPr>
              <a:lnSpc>
                <a:spcPct val="100000"/>
              </a:lnSpc>
            </a:pPr>
            <a:r>
              <a:rPr lang="es-PE" sz="4000">
                <a:solidFill>
                  <a:srgbClr val="696464"/>
                </a:solidFill>
                <a:latin typeface="Franklin Gothic Book"/>
              </a:rPr>
              <a:t>Identificación y conformación de equipos:</a:t>
            </a:r>
            <a:endParaRPr/>
          </a:p>
        </p:txBody>
      </p:sp>
      <p:sp>
        <p:nvSpPr>
          <p:cNvPr id="216" name="CustomShape 2"/>
          <p:cNvSpPr/>
          <p:nvPr/>
        </p:nvSpPr>
        <p:spPr>
          <a:xfrm>
            <a:off x="914400" y="1447920"/>
            <a:ext cx="7771320" cy="4570920"/>
          </a:xfrm>
          <a:prstGeom prst="rect">
            <a:avLst/>
          </a:prstGeom>
          <a:noFill/>
        </p:spPr>
        <p:txBody>
          <a:bodyPr lIns="90000" tIns="45000" rIns="90000" bIns="45000"/>
          <a:lstStyle/>
          <a:p>
            <a:pPr algn="just">
              <a:lnSpc>
                <a:spcPct val="100000"/>
              </a:lnSpc>
              <a:buSzPct val="25000"/>
              <a:buFont typeface="Wingdings 2" charset="2"/>
              <a:buChar char=""/>
            </a:pPr>
            <a:r>
              <a:rPr lang="es-PE" sz="2600" b="1">
                <a:solidFill>
                  <a:srgbClr val="000000"/>
                </a:solidFill>
                <a:latin typeface="Perpetua"/>
              </a:rPr>
              <a:t>Comité de dirección de simplificación administrativa: </a:t>
            </a:r>
            <a:r>
              <a:rPr lang="es-PE" sz="2600">
                <a:solidFill>
                  <a:srgbClr val="000000"/>
                </a:solidFill>
                <a:latin typeface="Perpetua"/>
              </a:rPr>
              <a:t>Constituye la instancia política responsable de la puesta en marcha del proceso de simplificación, se encarga de la facilitación y supervisión de las actividades del equipo de mejora continua. Debe estar conformado:</a:t>
            </a:r>
            <a:endParaRPr/>
          </a:p>
          <a:p>
            <a:pPr>
              <a:lnSpc>
                <a:spcPct val="100000"/>
              </a:lnSpc>
              <a:buSzPct val="25000"/>
              <a:buFont typeface="Wingdings 2" charset="2"/>
              <a:buChar char=""/>
            </a:pPr>
            <a:r>
              <a:rPr lang="es-PE" sz="2600">
                <a:solidFill>
                  <a:srgbClr val="000000"/>
                </a:solidFill>
                <a:latin typeface="Perpetua"/>
              </a:rPr>
              <a:t>1. Funcionarios con poder de decisión:  Gerente Municipal.</a:t>
            </a:r>
            <a:endParaRPr/>
          </a:p>
          <a:p>
            <a:pPr>
              <a:lnSpc>
                <a:spcPct val="100000"/>
              </a:lnSpc>
              <a:buSzPct val="25000"/>
              <a:buFont typeface="Wingdings 2" charset="2"/>
              <a:buChar char=""/>
            </a:pPr>
            <a:r>
              <a:rPr lang="es-PE" sz="2600">
                <a:solidFill>
                  <a:srgbClr val="000000"/>
                </a:solidFill>
                <a:latin typeface="Perpetua"/>
              </a:rPr>
              <a:t>2. Representante de los gremios o asociaciones de usuarios. </a:t>
            </a:r>
            <a:endParaRPr/>
          </a:p>
          <a:p>
            <a:pPr>
              <a:lnSpc>
                <a:spcPct val="100000"/>
              </a:lnSpc>
              <a:buSzPct val="25000"/>
              <a:buFont typeface="Wingdings 2" charset="2"/>
              <a:buChar char=""/>
            </a:pPr>
            <a:r>
              <a:rPr lang="es-PE" sz="2600">
                <a:solidFill>
                  <a:srgbClr val="000000"/>
                </a:solidFill>
                <a:latin typeface="Perpetua"/>
              </a:rPr>
              <a:t>3. El responsable de la oficina de planeamiento y presupuesto. </a:t>
            </a:r>
            <a:endParaRPr/>
          </a:p>
          <a:p>
            <a:pPr>
              <a:lnSpc>
                <a:spcPct val="100000"/>
              </a:lnSpc>
            </a:pP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CustomShape 1"/>
          <p:cNvSpPr/>
          <p:nvPr/>
        </p:nvSpPr>
        <p:spPr>
          <a:xfrm>
            <a:off x="914400" y="274680"/>
            <a:ext cx="7771320" cy="1141920"/>
          </a:xfrm>
          <a:prstGeom prst="rect">
            <a:avLst/>
          </a:prstGeom>
          <a:noFill/>
        </p:spPr>
      </p:sp>
      <p:sp>
        <p:nvSpPr>
          <p:cNvPr id="218" name="CustomShape 2"/>
          <p:cNvSpPr/>
          <p:nvPr/>
        </p:nvSpPr>
        <p:spPr>
          <a:xfrm>
            <a:off x="914400" y="1447920"/>
            <a:ext cx="7771320" cy="4570920"/>
          </a:xfrm>
          <a:prstGeom prst="rect">
            <a:avLst/>
          </a:prstGeom>
          <a:noFill/>
        </p:spPr>
        <p:txBody>
          <a:bodyPr lIns="90000" tIns="45000" rIns="90000" bIns="45000"/>
          <a:lstStyle/>
          <a:p>
            <a:pPr lvl="1">
              <a:lnSpc>
                <a:spcPct val="100000"/>
              </a:lnSpc>
              <a:buSzPct val="25000"/>
              <a:buFont typeface="StarSymbol"/>
              <a:buChar char=""/>
            </a:pPr>
            <a:r>
              <a:rPr lang="es-PE" sz="2400" b="1">
                <a:solidFill>
                  <a:srgbClr val="000000"/>
                </a:solidFill>
                <a:latin typeface="Perpetua"/>
              </a:rPr>
              <a:t>Equipo de mejora continua: </a:t>
            </a:r>
            <a:r>
              <a:rPr lang="es-PE" sz="2400">
                <a:solidFill>
                  <a:srgbClr val="000000"/>
                </a:solidFill>
                <a:latin typeface="Perpetua"/>
              </a:rPr>
              <a:t>Encargado de planificar y gestionar el proceso de simplificación administrativa. Equipo básico:</a:t>
            </a:r>
            <a:endParaRPr/>
          </a:p>
          <a:p>
            <a:pPr lvl="1">
              <a:lnSpc>
                <a:spcPct val="100000"/>
              </a:lnSpc>
              <a:buSzPct val="25000"/>
              <a:buFont typeface="StarSymbol"/>
              <a:buChar char=""/>
            </a:pPr>
            <a:r>
              <a:rPr lang="es-PE" sz="2400" b="1">
                <a:solidFill>
                  <a:srgbClr val="000000"/>
                </a:solidFill>
                <a:latin typeface="Perpetua"/>
              </a:rPr>
              <a:t>1. </a:t>
            </a:r>
            <a:r>
              <a:rPr lang="es-PE" sz="2400">
                <a:solidFill>
                  <a:srgbClr val="000000"/>
                </a:solidFill>
                <a:latin typeface="Perpetua"/>
              </a:rPr>
              <a:t>Especialista en procesos. Se encarga de analizar los procesos, elaborar  propuestas de rediseño y su ejecución.</a:t>
            </a:r>
            <a:endParaRPr/>
          </a:p>
          <a:p>
            <a:pPr lvl="1">
              <a:lnSpc>
                <a:spcPct val="100000"/>
              </a:lnSpc>
              <a:buSzPct val="25000"/>
              <a:buFont typeface="StarSymbol"/>
              <a:buChar char=""/>
            </a:pPr>
            <a:r>
              <a:rPr lang="es-PE" sz="2400" b="1">
                <a:solidFill>
                  <a:srgbClr val="000000"/>
                </a:solidFill>
                <a:latin typeface="Perpetua"/>
              </a:rPr>
              <a:t>2. </a:t>
            </a:r>
            <a:r>
              <a:rPr lang="es-PE" sz="2400">
                <a:solidFill>
                  <a:srgbClr val="000000"/>
                </a:solidFill>
                <a:latin typeface="Perpetua"/>
              </a:rPr>
              <a:t>Especialista en costos. Especialista en métodos de costeo de recursos que intervienen en el procedimiento. </a:t>
            </a:r>
            <a:endParaRPr/>
          </a:p>
          <a:p>
            <a:pPr lvl="1">
              <a:lnSpc>
                <a:spcPct val="100000"/>
              </a:lnSpc>
              <a:buSzPct val="25000"/>
              <a:buFont typeface="StarSymbol"/>
              <a:buChar char=""/>
            </a:pPr>
            <a:r>
              <a:rPr lang="es-PE" sz="2400" b="1">
                <a:solidFill>
                  <a:srgbClr val="000000"/>
                </a:solidFill>
                <a:latin typeface="Perpetua"/>
              </a:rPr>
              <a:t>3. </a:t>
            </a:r>
            <a:r>
              <a:rPr lang="es-PE" sz="2400">
                <a:solidFill>
                  <a:srgbClr val="000000"/>
                </a:solidFill>
                <a:latin typeface="Perpetua"/>
              </a:rPr>
              <a:t>Especialista legal.  Abogado especializado en derecho administrativo. </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CustomShape 1"/>
          <p:cNvSpPr/>
          <p:nvPr/>
        </p:nvSpPr>
        <p:spPr>
          <a:xfrm>
            <a:off x="914400" y="274680"/>
            <a:ext cx="7771320" cy="1141920"/>
          </a:xfrm>
          <a:prstGeom prst="rect">
            <a:avLst/>
          </a:prstGeom>
          <a:noFill/>
        </p:spPr>
      </p:sp>
      <p:sp>
        <p:nvSpPr>
          <p:cNvPr id="220" name="CustomShape 2"/>
          <p:cNvSpPr/>
          <p:nvPr/>
        </p:nvSpPr>
        <p:spPr>
          <a:xfrm>
            <a:off x="914400" y="1447920"/>
            <a:ext cx="7771320" cy="4570920"/>
          </a:xfrm>
          <a:prstGeom prst="rect">
            <a:avLst/>
          </a:prstGeom>
          <a:noFill/>
        </p:spPr>
        <p:txBody>
          <a:bodyPr lIns="90000" tIns="45000" rIns="90000" bIns="45000"/>
          <a:lstStyle/>
          <a:p>
            <a:pPr>
              <a:lnSpc>
                <a:spcPct val="100000"/>
              </a:lnSpc>
              <a:buSzPct val="25000"/>
              <a:buFont typeface="Wingdings 2" charset="2"/>
              <a:buChar char=""/>
            </a:pPr>
            <a:r>
              <a:rPr lang="es-PE" sz="2600">
                <a:solidFill>
                  <a:srgbClr val="000000"/>
                </a:solidFill>
                <a:latin typeface="Perpetua"/>
              </a:rPr>
              <a:t>El equipo de mejora continua:</a:t>
            </a:r>
            <a:endParaRPr/>
          </a:p>
          <a:p>
            <a:pPr>
              <a:lnSpc>
                <a:spcPct val="100000"/>
              </a:lnSpc>
              <a:buSzPct val="25000"/>
              <a:buFont typeface="Wingdings 2" charset="2"/>
              <a:buChar char=""/>
            </a:pPr>
            <a:r>
              <a:rPr lang="es-PE" sz="2600">
                <a:solidFill>
                  <a:srgbClr val="000000"/>
                </a:solidFill>
                <a:latin typeface="Perpetua"/>
              </a:rPr>
              <a:t>1. Identifica el universo de procedimientos.</a:t>
            </a:r>
            <a:endParaRPr/>
          </a:p>
          <a:p>
            <a:pPr>
              <a:lnSpc>
                <a:spcPct val="100000"/>
              </a:lnSpc>
              <a:buSzPct val="25000"/>
              <a:buFont typeface="Wingdings 2" charset="2"/>
              <a:buChar char=""/>
            </a:pPr>
            <a:r>
              <a:rPr lang="es-PE" sz="2600">
                <a:solidFill>
                  <a:srgbClr val="000000"/>
                </a:solidFill>
                <a:latin typeface="Perpetua"/>
              </a:rPr>
              <a:t>2. Elimina procedimientos administrativos innecesarios o que no añaden valor.</a:t>
            </a:r>
            <a:endParaRPr/>
          </a:p>
          <a:p>
            <a:pPr>
              <a:lnSpc>
                <a:spcPct val="100000"/>
              </a:lnSpc>
              <a:buSzPct val="25000"/>
              <a:buFont typeface="Wingdings 2" charset="2"/>
              <a:buChar char=""/>
            </a:pPr>
            <a:r>
              <a:rPr lang="es-PE" sz="2600">
                <a:solidFill>
                  <a:srgbClr val="000000"/>
                </a:solidFill>
                <a:latin typeface="Perpetua"/>
              </a:rPr>
              <a:t>3. Verifican la demanda ciudadana por los procedimientos. De no ser requeridos por la ciudadanía deben ser eliminados.</a:t>
            </a:r>
            <a:endParaRPr/>
          </a:p>
          <a:p>
            <a:pPr>
              <a:lnSpc>
                <a:spcPct val="100000"/>
              </a:lnSpc>
            </a:pPr>
            <a:endParaRPr/>
          </a:p>
          <a:p>
            <a:pPr>
              <a:lnSpc>
                <a:spcPct val="100000"/>
              </a:lnSpc>
            </a:pP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CustomShape 1"/>
          <p:cNvSpPr/>
          <p:nvPr/>
        </p:nvSpPr>
        <p:spPr>
          <a:xfrm>
            <a:off x="914400" y="274680"/>
            <a:ext cx="7771320" cy="1141920"/>
          </a:xfrm>
          <a:prstGeom prst="rect">
            <a:avLst/>
          </a:prstGeom>
          <a:noFill/>
        </p:spPr>
        <p:txBody>
          <a:bodyPr lIns="90000" tIns="45000" rIns="90000" bIns="91440" anchor="b"/>
          <a:lstStyle/>
          <a:p>
            <a:pPr>
              <a:lnSpc>
                <a:spcPct val="100000"/>
              </a:lnSpc>
            </a:pPr>
            <a:r>
              <a:rPr lang="es-PE" sz="4000">
                <a:solidFill>
                  <a:srgbClr val="696464"/>
                </a:solidFill>
                <a:latin typeface="Franklin Gothic Book"/>
              </a:rPr>
              <a:t>Luego:</a:t>
            </a:r>
            <a:endParaRPr/>
          </a:p>
        </p:txBody>
      </p:sp>
      <p:sp>
        <p:nvSpPr>
          <p:cNvPr id="222" name="CustomShape 2"/>
          <p:cNvSpPr/>
          <p:nvPr/>
        </p:nvSpPr>
        <p:spPr>
          <a:xfrm>
            <a:off x="914400" y="1447920"/>
            <a:ext cx="7771320" cy="4570920"/>
          </a:xfrm>
          <a:prstGeom prst="rect">
            <a:avLst/>
          </a:prstGeom>
          <a:noFill/>
        </p:spPr>
        <p:txBody>
          <a:bodyPr lIns="90000" tIns="45000" rIns="90000" bIns="45000"/>
          <a:lstStyle/>
          <a:p>
            <a:pPr>
              <a:lnSpc>
                <a:spcPct val="100000"/>
              </a:lnSpc>
              <a:buSzPct val="25000"/>
              <a:buFont typeface="Wingdings 2" charset="2"/>
              <a:buChar char=""/>
            </a:pPr>
            <a:r>
              <a:rPr lang="es-PE" sz="2600">
                <a:solidFill>
                  <a:srgbClr val="000000"/>
                </a:solidFill>
                <a:latin typeface="Perpetua"/>
              </a:rPr>
              <a:t>El equipo de mejora continua:</a:t>
            </a:r>
            <a:endParaRPr/>
          </a:p>
          <a:p>
            <a:pPr>
              <a:lnSpc>
                <a:spcPct val="100000"/>
              </a:lnSpc>
              <a:buSzPct val="25000"/>
              <a:buFont typeface="Wingdings 2" charset="2"/>
              <a:buChar char=""/>
            </a:pPr>
            <a:r>
              <a:rPr lang="es-PE" sz="2600">
                <a:solidFill>
                  <a:srgbClr val="000000"/>
                </a:solidFill>
                <a:latin typeface="Perpetua"/>
              </a:rPr>
              <a:t>1. Prioriza los procedimientos a simplificar. </a:t>
            </a:r>
            <a:endParaRPr/>
          </a:p>
          <a:p>
            <a:pPr>
              <a:lnSpc>
                <a:spcPct val="100000"/>
              </a:lnSpc>
              <a:buSzPct val="25000"/>
              <a:buFont typeface="Wingdings 2" charset="2"/>
              <a:buChar char=""/>
            </a:pPr>
            <a:r>
              <a:rPr lang="es-PE" sz="2600">
                <a:solidFill>
                  <a:srgbClr val="000000"/>
                </a:solidFill>
                <a:latin typeface="Perpetua"/>
              </a:rPr>
              <a:t>2. Elige el primer procedimiento a ser simplificado. </a:t>
            </a:r>
            <a:endParaRPr/>
          </a:p>
          <a:p>
            <a:pPr>
              <a:lnSpc>
                <a:spcPct val="100000"/>
              </a:lnSpc>
              <a:buSzPct val="25000"/>
              <a:buFont typeface="Wingdings 2" charset="2"/>
              <a:buChar char=""/>
            </a:pPr>
            <a:r>
              <a:rPr lang="es-PE" sz="2600">
                <a:solidFill>
                  <a:srgbClr val="000000"/>
                </a:solidFill>
                <a:latin typeface="Perpetua"/>
              </a:rPr>
              <a:t>3. Construcción de la tabla ASME – VM.</a:t>
            </a:r>
            <a:endParaRPr/>
          </a:p>
          <a:p>
            <a:pPr>
              <a:lnSpc>
                <a:spcPct val="100000"/>
              </a:lnSpc>
              <a:buSzPct val="25000"/>
              <a:buFont typeface="Wingdings 2" charset="2"/>
              <a:buChar char=""/>
            </a:pPr>
            <a:r>
              <a:rPr lang="es-PE" sz="2600">
                <a:solidFill>
                  <a:srgbClr val="000000"/>
                </a:solidFill>
                <a:latin typeface="Perpetua"/>
              </a:rPr>
              <a:t>4. Rediseño del proceso. </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CustomShape 1"/>
          <p:cNvSpPr/>
          <p:nvPr/>
        </p:nvSpPr>
        <p:spPr>
          <a:xfrm>
            <a:off x="914400" y="274680"/>
            <a:ext cx="7771320" cy="1141920"/>
          </a:xfrm>
          <a:prstGeom prst="rect">
            <a:avLst/>
          </a:prstGeom>
          <a:noFill/>
        </p:spPr>
      </p:sp>
      <p:pic>
        <p:nvPicPr>
          <p:cNvPr id="224" name="Picture 2"/>
          <p:cNvPicPr/>
          <p:nvPr/>
        </p:nvPicPr>
        <p:blipFill>
          <a:blip r:embed="rId2" cstate="print"/>
          <a:stretch>
            <a:fillRect/>
          </a:stretch>
        </p:blipFill>
        <p:spPr>
          <a:xfrm>
            <a:off x="857160" y="571680"/>
            <a:ext cx="7642800" cy="540900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CustomShape 1"/>
          <p:cNvSpPr/>
          <p:nvPr/>
        </p:nvSpPr>
        <p:spPr>
          <a:xfrm>
            <a:off x="914400" y="274680"/>
            <a:ext cx="7771320" cy="1141920"/>
          </a:xfrm>
          <a:prstGeom prst="rect">
            <a:avLst/>
          </a:prstGeom>
          <a:noFill/>
        </p:spPr>
        <p:txBody>
          <a:bodyPr lIns="90000" tIns="45000" rIns="90000" bIns="91440" anchor="b"/>
          <a:lstStyle/>
          <a:p>
            <a:pPr>
              <a:lnSpc>
                <a:spcPct val="100000"/>
              </a:lnSpc>
            </a:pPr>
            <a:r>
              <a:rPr lang="es-PE" sz="4000">
                <a:solidFill>
                  <a:srgbClr val="696464"/>
                </a:solidFill>
                <a:latin typeface="Franklin Gothic Book"/>
              </a:rPr>
              <a:t>Ley 29566</a:t>
            </a:r>
            <a:endParaRPr/>
          </a:p>
        </p:txBody>
      </p:sp>
      <p:sp>
        <p:nvSpPr>
          <p:cNvPr id="226" name="CustomShape 2"/>
          <p:cNvSpPr/>
          <p:nvPr/>
        </p:nvSpPr>
        <p:spPr>
          <a:xfrm>
            <a:off x="914400" y="1447920"/>
            <a:ext cx="7771320" cy="4908960"/>
          </a:xfrm>
          <a:prstGeom prst="rect">
            <a:avLst/>
          </a:prstGeom>
          <a:noFill/>
        </p:spPr>
        <p:txBody>
          <a:bodyPr lIns="90000" tIns="45000" rIns="90000" bIns="45000"/>
          <a:lstStyle/>
          <a:p>
            <a:pPr>
              <a:lnSpc>
                <a:spcPct val="100000"/>
              </a:lnSpc>
              <a:buSzPct val="25000"/>
              <a:buFont typeface="Wingdings 2" charset="2"/>
              <a:buChar char=""/>
            </a:pPr>
            <a:r>
              <a:rPr lang="es-PE" sz="2600" b="1">
                <a:solidFill>
                  <a:srgbClr val="000000"/>
                </a:solidFill>
                <a:latin typeface="Perpetua"/>
              </a:rPr>
              <a:t>  Intercambio gratuito de información</a:t>
            </a:r>
            <a:endParaRPr/>
          </a:p>
          <a:p>
            <a:pPr algn="just">
              <a:lnSpc>
                <a:spcPct val="100000"/>
              </a:lnSpc>
              <a:buSzPct val="25000"/>
              <a:buFont typeface="Wingdings 2" charset="2"/>
              <a:buChar char=""/>
            </a:pPr>
            <a:r>
              <a:rPr lang="es-PE" sz="2600" b="1">
                <a:solidFill>
                  <a:srgbClr val="000000"/>
                </a:solidFill>
                <a:latin typeface="Perpetua"/>
              </a:rPr>
              <a:t>     Las entidades de la administración pública </a:t>
            </a:r>
            <a:r>
              <a:rPr lang="es-PE" sz="2600">
                <a:solidFill>
                  <a:srgbClr val="000000"/>
                </a:solidFill>
                <a:latin typeface="Perpetua"/>
              </a:rPr>
              <a:t>que de cualquier manera intervienen o participan en los trámites de constitución de empresas, otorgamiento de licencias de funcionamiento, licencias de habilitación urbana y de edificación, y transferencia de propiedad, se encuentran obligadas a proporcionar e intercambiar entre ellas información que obra en su poder a solo requerimiento de la entidad solicitante y en forma gratuita, mediante el acceso inmediato al respectivo portal web o dentro de las 24 horas de recibida la solicitud, quedando prohibido el cobro de suma alguna por dicho concepto.</a:t>
            </a:r>
            <a:endParaRPr/>
          </a:p>
          <a:p>
            <a:pPr>
              <a:lnSpc>
                <a:spcPct val="100000"/>
              </a:lnSpc>
            </a:pP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CustomShape 1"/>
          <p:cNvSpPr/>
          <p:nvPr/>
        </p:nvSpPr>
        <p:spPr>
          <a:xfrm>
            <a:off x="914400" y="274680"/>
            <a:ext cx="7771320" cy="1141920"/>
          </a:xfrm>
          <a:prstGeom prst="rect">
            <a:avLst/>
          </a:prstGeom>
          <a:noFill/>
        </p:spPr>
        <p:txBody>
          <a:bodyPr lIns="90000" tIns="45000" rIns="90000" bIns="91440" anchor="b"/>
          <a:lstStyle/>
          <a:p>
            <a:pPr>
              <a:lnSpc>
                <a:spcPct val="100000"/>
              </a:lnSpc>
            </a:pPr>
            <a:r>
              <a:rPr lang="es-PE" sz="2400" b="1">
                <a:solidFill>
                  <a:srgbClr val="696464"/>
                </a:solidFill>
                <a:latin typeface="Franklin Gothic Book"/>
              </a:rPr>
              <a:t>LINEAMIENTOS PARA LA ELABORACIÓN Y APROBACIÓN DEL TUPA : D.S. 079-2007-PCM</a:t>
            </a:r>
            <a:endParaRPr/>
          </a:p>
        </p:txBody>
      </p:sp>
      <p:sp>
        <p:nvSpPr>
          <p:cNvPr id="228" name="CustomShape 2"/>
          <p:cNvSpPr/>
          <p:nvPr/>
        </p:nvSpPr>
        <p:spPr>
          <a:xfrm>
            <a:off x="914400" y="1447920"/>
            <a:ext cx="7771320" cy="4570920"/>
          </a:xfrm>
          <a:prstGeom prst="rect">
            <a:avLst/>
          </a:prstGeom>
          <a:noFill/>
        </p:spPr>
        <p:txBody>
          <a:bodyPr lIns="90000" tIns="45000" rIns="90000" bIns="45000"/>
          <a:lstStyle/>
          <a:p>
            <a:pPr algn="just">
              <a:lnSpc>
                <a:spcPct val="100000"/>
              </a:lnSpc>
              <a:buSzPct val="25000"/>
              <a:buFont typeface="Wingdings 2" charset="2"/>
              <a:buChar char=""/>
            </a:pPr>
            <a:r>
              <a:rPr lang="es-PE" sz="2600">
                <a:solidFill>
                  <a:srgbClr val="000000"/>
                </a:solidFill>
                <a:latin typeface="Perpetua"/>
              </a:rPr>
              <a:t>La finalidad de los lineamientos aprobados es permitir que los Textos Únicos de Procedimientos Administrativos cumplan con su propósito de ser documentos compiladores, informativos y simplificadores de los procedimientos administrativos que tramitan los administrados ante las distintas entidades del Estado. Adicionalmente a los Lineamientos, en la elaboración del TUPA deberán tenerse en cuenta las disposiciones contenidas en la Ley del Procedimiento Administrativo General, la Ley del Silencio Administrativo y los lineamientos de la Comisión de eliminación de barreras burocráticas del INDECOPI.</a:t>
            </a:r>
            <a:endParaRPr/>
          </a:p>
          <a:p>
            <a:pPr>
              <a:lnSpc>
                <a:spcPct val="100000"/>
              </a:lnSpc>
            </a:pPr>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CustomShape 1"/>
          <p:cNvSpPr/>
          <p:nvPr/>
        </p:nvSpPr>
        <p:spPr>
          <a:xfrm>
            <a:off x="914400" y="274680"/>
            <a:ext cx="7771320" cy="1141920"/>
          </a:xfrm>
          <a:prstGeom prst="rect">
            <a:avLst/>
          </a:prstGeom>
          <a:noFill/>
        </p:spPr>
      </p:sp>
      <p:sp>
        <p:nvSpPr>
          <p:cNvPr id="230" name="CustomShape 2"/>
          <p:cNvSpPr/>
          <p:nvPr/>
        </p:nvSpPr>
        <p:spPr>
          <a:xfrm>
            <a:off x="914400" y="1447920"/>
            <a:ext cx="7771320" cy="4570920"/>
          </a:xfrm>
          <a:prstGeom prst="rect">
            <a:avLst/>
          </a:prstGeom>
          <a:noFill/>
        </p:spPr>
      </p:sp>
      <p:sp>
        <p:nvSpPr>
          <p:cNvPr id="231" name="CustomShape 3"/>
          <p:cNvSpPr/>
          <p:nvPr/>
        </p:nvSpPr>
        <p:spPr>
          <a:xfrm>
            <a:off x="1214280" y="3143160"/>
            <a:ext cx="3785040" cy="1713600"/>
          </a:xfrm>
          <a:prstGeom prst="ellipse">
            <a:avLst/>
          </a:prstGeom>
          <a:solidFill>
            <a:srgbClr val="D34817"/>
          </a:solidFill>
          <a:ln w="12600">
            <a:solidFill>
              <a:srgbClr val="9C3510"/>
            </a:solidFill>
            <a:round/>
          </a:ln>
        </p:spPr>
        <p:txBody>
          <a:bodyPr lIns="90000" tIns="45000" rIns="90000" bIns="45000" anchor="ctr"/>
          <a:lstStyle/>
          <a:p>
            <a:pPr algn="ctr">
              <a:lnSpc>
                <a:spcPct val="100000"/>
              </a:lnSpc>
            </a:pPr>
            <a:r>
              <a:rPr lang="es-PE">
                <a:solidFill>
                  <a:srgbClr val="FFFFFF"/>
                </a:solidFill>
                <a:latin typeface="Perpetua"/>
              </a:rPr>
              <a:t>TUPA: Documento compilador de procedimientos, informativo y simplificador</a:t>
            </a:r>
            <a:endParaRPr/>
          </a:p>
        </p:txBody>
      </p:sp>
      <p:sp>
        <p:nvSpPr>
          <p:cNvPr id="232" name="CustomShape 4"/>
          <p:cNvSpPr/>
          <p:nvPr/>
        </p:nvSpPr>
        <p:spPr>
          <a:xfrm>
            <a:off x="4071960" y="2143080"/>
            <a:ext cx="1427760" cy="999000"/>
          </a:xfrm>
          <a:prstGeom prst="rightArrow">
            <a:avLst>
              <a:gd name="adj1" fmla="val 50000"/>
              <a:gd name="adj2" fmla="val 50000"/>
            </a:avLst>
          </a:prstGeom>
          <a:solidFill>
            <a:srgbClr val="D34817"/>
          </a:solidFill>
          <a:ln w="12600">
            <a:solidFill>
              <a:srgbClr val="9C3510"/>
            </a:solidFill>
            <a:round/>
          </a:ln>
        </p:spPr>
      </p:sp>
      <p:sp>
        <p:nvSpPr>
          <p:cNvPr id="233" name="CustomShape 5"/>
          <p:cNvSpPr/>
          <p:nvPr/>
        </p:nvSpPr>
        <p:spPr>
          <a:xfrm>
            <a:off x="5857920" y="2071800"/>
            <a:ext cx="2784960" cy="999000"/>
          </a:xfrm>
          <a:prstGeom prst="rect">
            <a:avLst/>
          </a:prstGeom>
          <a:solidFill>
            <a:srgbClr val="D34817"/>
          </a:solidFill>
          <a:ln w="12600">
            <a:solidFill>
              <a:srgbClr val="9C3510"/>
            </a:solidFill>
            <a:round/>
          </a:ln>
        </p:spPr>
        <p:txBody>
          <a:bodyPr lIns="90000" tIns="45000" rIns="90000" bIns="45000" anchor="ctr"/>
          <a:lstStyle/>
          <a:p>
            <a:pPr algn="ctr">
              <a:lnSpc>
                <a:spcPct val="100000"/>
              </a:lnSpc>
            </a:pPr>
            <a:r>
              <a:rPr lang="es-PE">
                <a:solidFill>
                  <a:srgbClr val="FFFFFF"/>
                </a:solidFill>
                <a:latin typeface="Perpetua"/>
              </a:rPr>
              <a:t>Ley del procedimiento administrativo general, Ley 27444.</a:t>
            </a:r>
            <a:endParaRPr/>
          </a:p>
        </p:txBody>
      </p:sp>
      <p:sp>
        <p:nvSpPr>
          <p:cNvPr id="234" name="CustomShape 6"/>
          <p:cNvSpPr/>
          <p:nvPr/>
        </p:nvSpPr>
        <p:spPr>
          <a:xfrm>
            <a:off x="5143680" y="3714840"/>
            <a:ext cx="1141920" cy="713160"/>
          </a:xfrm>
          <a:prstGeom prst="rightArrow">
            <a:avLst>
              <a:gd name="adj1" fmla="val 50000"/>
              <a:gd name="adj2" fmla="val 50000"/>
            </a:avLst>
          </a:prstGeom>
          <a:solidFill>
            <a:srgbClr val="D34817"/>
          </a:solidFill>
          <a:ln w="12600">
            <a:solidFill>
              <a:srgbClr val="9C3510"/>
            </a:solidFill>
            <a:round/>
          </a:ln>
        </p:spPr>
      </p:sp>
      <p:sp>
        <p:nvSpPr>
          <p:cNvPr id="235" name="CustomShape 7"/>
          <p:cNvSpPr/>
          <p:nvPr/>
        </p:nvSpPr>
        <p:spPr>
          <a:xfrm>
            <a:off x="6643800" y="3643200"/>
            <a:ext cx="1999080" cy="1141920"/>
          </a:xfrm>
          <a:prstGeom prst="rect">
            <a:avLst/>
          </a:prstGeom>
          <a:solidFill>
            <a:srgbClr val="D34817"/>
          </a:solidFill>
          <a:ln w="12600">
            <a:solidFill>
              <a:srgbClr val="9C3510"/>
            </a:solidFill>
            <a:round/>
          </a:ln>
        </p:spPr>
        <p:txBody>
          <a:bodyPr lIns="90000" tIns="45000" rIns="90000" bIns="45000" anchor="ctr"/>
          <a:lstStyle/>
          <a:p>
            <a:pPr algn="ctr">
              <a:lnSpc>
                <a:spcPct val="100000"/>
              </a:lnSpc>
            </a:pPr>
            <a:r>
              <a:rPr lang="es-PE">
                <a:solidFill>
                  <a:srgbClr val="FFFFFF"/>
                </a:solidFill>
                <a:latin typeface="Perpetua"/>
              </a:rPr>
              <a:t>Ley del silencio administrativo, Ley 29060</a:t>
            </a:r>
            <a:endParaRPr/>
          </a:p>
        </p:txBody>
      </p:sp>
      <p:sp>
        <p:nvSpPr>
          <p:cNvPr id="236" name="CustomShape 8"/>
          <p:cNvSpPr/>
          <p:nvPr/>
        </p:nvSpPr>
        <p:spPr>
          <a:xfrm>
            <a:off x="4071960" y="4857840"/>
            <a:ext cx="1213200" cy="927720"/>
          </a:xfrm>
          <a:prstGeom prst="rightArrow">
            <a:avLst>
              <a:gd name="adj1" fmla="val 50000"/>
              <a:gd name="adj2" fmla="val 50000"/>
            </a:avLst>
          </a:prstGeom>
          <a:solidFill>
            <a:srgbClr val="D34817"/>
          </a:solidFill>
          <a:ln w="12600">
            <a:solidFill>
              <a:srgbClr val="9C3510"/>
            </a:solidFill>
            <a:round/>
          </a:ln>
        </p:spPr>
      </p:sp>
      <p:sp>
        <p:nvSpPr>
          <p:cNvPr id="237" name="CustomShape 9"/>
          <p:cNvSpPr/>
          <p:nvPr/>
        </p:nvSpPr>
        <p:spPr>
          <a:xfrm>
            <a:off x="5929200" y="5072040"/>
            <a:ext cx="2784960" cy="999000"/>
          </a:xfrm>
          <a:prstGeom prst="rect">
            <a:avLst/>
          </a:prstGeom>
          <a:solidFill>
            <a:srgbClr val="D34817"/>
          </a:solidFill>
          <a:ln w="12600">
            <a:solidFill>
              <a:srgbClr val="9C3510"/>
            </a:solidFill>
            <a:round/>
          </a:ln>
        </p:spPr>
        <p:txBody>
          <a:bodyPr lIns="90000" tIns="45000" rIns="90000" bIns="45000" anchor="ctr"/>
          <a:lstStyle/>
          <a:p>
            <a:pPr algn="ctr">
              <a:lnSpc>
                <a:spcPct val="100000"/>
              </a:lnSpc>
            </a:pPr>
            <a:r>
              <a:rPr lang="es-PE">
                <a:solidFill>
                  <a:srgbClr val="FFFFFF"/>
                </a:solidFill>
                <a:latin typeface="Perpetua"/>
              </a:rPr>
              <a:t>Lineamientos de la comisión de eliminación de barreras burocráticas de INDECOPI</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CustomShape 1"/>
          <p:cNvSpPr/>
          <p:nvPr/>
        </p:nvSpPr>
        <p:spPr>
          <a:xfrm>
            <a:off x="914400" y="274680"/>
            <a:ext cx="7771320" cy="1141920"/>
          </a:xfrm>
          <a:prstGeom prst="rect">
            <a:avLst/>
          </a:prstGeom>
          <a:noFill/>
        </p:spPr>
        <p:txBody>
          <a:bodyPr lIns="90000" tIns="45000" rIns="90000" bIns="91440" anchor="b"/>
          <a:lstStyle/>
          <a:p>
            <a:pPr>
              <a:lnSpc>
                <a:spcPct val="100000"/>
              </a:lnSpc>
            </a:pPr>
            <a:r>
              <a:rPr lang="es-PE" sz="4000">
                <a:solidFill>
                  <a:srgbClr val="696464"/>
                </a:solidFill>
                <a:latin typeface="Franklin Gothic Book"/>
              </a:rPr>
              <a:t>CONDUCCION DEL PROCESO DE ELABORACIÓN DEL TUPA</a:t>
            </a:r>
            <a:endParaRPr/>
          </a:p>
        </p:txBody>
      </p:sp>
      <p:sp>
        <p:nvSpPr>
          <p:cNvPr id="239" name="CustomShape 2"/>
          <p:cNvSpPr/>
          <p:nvPr/>
        </p:nvSpPr>
        <p:spPr>
          <a:xfrm>
            <a:off x="914400" y="1447920"/>
            <a:ext cx="7771320" cy="4570920"/>
          </a:xfrm>
          <a:prstGeom prst="rect">
            <a:avLst/>
          </a:prstGeom>
          <a:noFill/>
        </p:spPr>
        <p:txBody>
          <a:bodyPr lIns="90000" tIns="45000" rIns="90000" bIns="45000"/>
          <a:lstStyle/>
          <a:p>
            <a:pPr algn="just">
              <a:lnSpc>
                <a:spcPct val="100000"/>
              </a:lnSpc>
              <a:buSzPct val="25000"/>
              <a:buFont typeface="Wingdings 2" charset="2"/>
              <a:buChar char=""/>
            </a:pPr>
            <a:r>
              <a:rPr lang="es-PE" sz="2600">
                <a:solidFill>
                  <a:srgbClr val="000000"/>
                </a:solidFill>
                <a:latin typeface="Perpetua"/>
              </a:rPr>
              <a:t>La conducción del proceso de elaboración y formulación del TUPA de las entidades estará a cargo del órgano responsable de las funciones de planeamiento o quien haga sus veces, siendo el titular de dicha dependencia el encargado de elaborar el sustento técnico de cada uno de los procedimientos administrativos contenidos en el TUPA. La base legal de cada uno de los procedimientos contenidos en el TUPA, deberá ser sustentado por la Oficina de Asesoría Jurídica o quien haga sus veces.</a:t>
            </a:r>
            <a:endParaRPr/>
          </a:p>
          <a:p>
            <a:pPr>
              <a:lnSpc>
                <a:spcPct val="100000"/>
              </a:lnSpc>
            </a:pP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CustomShape 1"/>
          <p:cNvSpPr/>
          <p:nvPr/>
        </p:nvSpPr>
        <p:spPr>
          <a:xfrm>
            <a:off x="914400" y="274680"/>
            <a:ext cx="7771320" cy="1141920"/>
          </a:xfrm>
          <a:prstGeom prst="rect">
            <a:avLst/>
          </a:prstGeom>
          <a:noFill/>
        </p:spPr>
        <p:txBody>
          <a:bodyPr lIns="90000" tIns="45000" rIns="90000" bIns="91440" anchor="b"/>
          <a:lstStyle/>
          <a:p>
            <a:pPr>
              <a:lnSpc>
                <a:spcPct val="100000"/>
              </a:lnSpc>
            </a:pPr>
            <a:r>
              <a:rPr lang="es-PE" sz="4000">
                <a:solidFill>
                  <a:srgbClr val="696464"/>
                </a:solidFill>
                <a:latin typeface="Franklin Gothic Book"/>
              </a:rPr>
              <a:t>SUSTENTO DE COSTOS: </a:t>
            </a:r>
            <a:endParaRPr/>
          </a:p>
        </p:txBody>
      </p:sp>
      <p:sp>
        <p:nvSpPr>
          <p:cNvPr id="241" name="CustomShape 2"/>
          <p:cNvSpPr/>
          <p:nvPr/>
        </p:nvSpPr>
        <p:spPr>
          <a:xfrm>
            <a:off x="914400" y="1447920"/>
            <a:ext cx="7771320" cy="4570920"/>
          </a:xfrm>
          <a:prstGeom prst="rect">
            <a:avLst/>
          </a:prstGeom>
          <a:noFill/>
        </p:spPr>
        <p:txBody>
          <a:bodyPr lIns="90000" tIns="45000" rIns="90000" bIns="45000"/>
          <a:lstStyle/>
          <a:p>
            <a:pPr algn="just">
              <a:lnSpc>
                <a:spcPct val="100000"/>
              </a:lnSpc>
              <a:buSzPct val="25000"/>
              <a:buFont typeface="Wingdings 2" charset="2"/>
              <a:buChar char=""/>
            </a:pPr>
            <a:r>
              <a:rPr lang="es-PE" sz="2600">
                <a:solidFill>
                  <a:srgbClr val="000000"/>
                </a:solidFill>
                <a:latin typeface="Perpetua"/>
              </a:rPr>
              <a:t>El sustento de los costos de cada procedimiento administrativo y los derechos de tramitación que se establezcan estará a cargo de la Oficina de Administración y Finanzas o quien haga sus veces. Deberá tenerse presente que no se puede cobrar tasa alguna al interior de un procedimiento administrativo como condición o requisito previo a la impugnación de un acto emitido por la propia Entidad, la misma que es contraria a los derechos constitucionales del debido proceso, de petición y de acceso a la tutela jurisdiccional. La norma que apruebe dicho cobro es nula. </a:t>
            </a:r>
            <a:endParaRPr/>
          </a:p>
          <a:p>
            <a:pPr>
              <a:lnSpc>
                <a:spcPct val="100000"/>
              </a:lnSpc>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CustomShape 1"/>
          <p:cNvSpPr/>
          <p:nvPr/>
        </p:nvSpPr>
        <p:spPr>
          <a:xfrm>
            <a:off x="914400" y="274680"/>
            <a:ext cx="7771320" cy="1141920"/>
          </a:xfrm>
          <a:prstGeom prst="rect">
            <a:avLst/>
          </a:prstGeom>
          <a:noFill/>
        </p:spPr>
        <p:txBody>
          <a:bodyPr lIns="90000" tIns="45000" rIns="90000" bIns="91440" anchor="b"/>
          <a:lstStyle/>
          <a:p>
            <a:pPr>
              <a:lnSpc>
                <a:spcPct val="100000"/>
              </a:lnSpc>
            </a:pPr>
            <a:r>
              <a:rPr lang="es-PE" sz="4000">
                <a:solidFill>
                  <a:srgbClr val="696464"/>
                </a:solidFill>
                <a:latin typeface="Franklin Gothic Book"/>
              </a:rPr>
              <a:t>Algunos datos:</a:t>
            </a:r>
            <a:endParaRPr/>
          </a:p>
        </p:txBody>
      </p:sp>
      <p:sp>
        <p:nvSpPr>
          <p:cNvPr id="135" name="CustomShape 2"/>
          <p:cNvSpPr/>
          <p:nvPr/>
        </p:nvSpPr>
        <p:spPr>
          <a:xfrm>
            <a:off x="914400" y="1447920"/>
            <a:ext cx="7771320" cy="4570920"/>
          </a:xfrm>
          <a:prstGeom prst="rect">
            <a:avLst/>
          </a:prstGeom>
          <a:noFill/>
        </p:spPr>
        <p:txBody>
          <a:bodyPr lIns="90000" tIns="45000" rIns="90000" bIns="45000"/>
          <a:lstStyle/>
          <a:p>
            <a:pPr>
              <a:lnSpc>
                <a:spcPct val="100000"/>
              </a:lnSpc>
              <a:buSzPct val="25000"/>
              <a:buFont typeface="Wingdings 2" charset="2"/>
              <a:buChar char=""/>
            </a:pPr>
            <a:r>
              <a:rPr lang="es-PE" sz="2600" b="1">
                <a:solidFill>
                  <a:srgbClr val="000000"/>
                </a:solidFill>
                <a:latin typeface="Perpetua"/>
              </a:rPr>
              <a:t>Ranking Doing Business</a:t>
            </a:r>
            <a:r>
              <a:rPr lang="es-PE" sz="2600">
                <a:solidFill>
                  <a:srgbClr val="000000"/>
                </a:solidFill>
                <a:latin typeface="Perpetua"/>
              </a:rPr>
              <a:t>: (Medición objetiva de las normas que regulan la actividad empresarial y su puesta en práctica en 185 economías) Clasificación general: </a:t>
            </a:r>
            <a:r>
              <a:rPr lang="es-PE" sz="2600" b="1">
                <a:solidFill>
                  <a:srgbClr val="000000"/>
                </a:solidFill>
                <a:latin typeface="Perpetua"/>
              </a:rPr>
              <a:t>42</a:t>
            </a:r>
            <a:r>
              <a:rPr lang="es-PE" sz="2600">
                <a:solidFill>
                  <a:srgbClr val="000000"/>
                </a:solidFill>
                <a:latin typeface="Perpetua"/>
              </a:rPr>
              <a:t>. (39 en el 2013) </a:t>
            </a:r>
            <a:endParaRPr/>
          </a:p>
          <a:p>
            <a:pPr>
              <a:lnSpc>
                <a:spcPct val="100000"/>
              </a:lnSpc>
              <a:buSzPct val="25000"/>
              <a:buFont typeface="Wingdings 2" charset="2"/>
              <a:buChar char=""/>
            </a:pPr>
            <a:r>
              <a:rPr lang="es-PE" sz="2600" b="1">
                <a:solidFill>
                  <a:srgbClr val="000000"/>
                </a:solidFill>
                <a:latin typeface="Perpetua"/>
              </a:rPr>
              <a:t>Abrir un negocio</a:t>
            </a:r>
            <a:r>
              <a:rPr lang="es-PE" sz="2600">
                <a:solidFill>
                  <a:srgbClr val="000000"/>
                </a:solidFill>
                <a:latin typeface="Perpetua"/>
              </a:rPr>
              <a:t>: </a:t>
            </a:r>
            <a:r>
              <a:rPr lang="es-PE" sz="2600" b="1">
                <a:solidFill>
                  <a:srgbClr val="000000"/>
                </a:solidFill>
                <a:latin typeface="Perpetua"/>
              </a:rPr>
              <a:t>Puesto 63</a:t>
            </a:r>
            <a:r>
              <a:rPr lang="es-PE" sz="2600">
                <a:solidFill>
                  <a:srgbClr val="000000"/>
                </a:solidFill>
                <a:latin typeface="Perpetua"/>
              </a:rPr>
              <a:t>, hemos caído 3 puntos con relación al año 2013 -60-.</a:t>
            </a:r>
            <a:endParaRPr/>
          </a:p>
          <a:p>
            <a:pPr>
              <a:lnSpc>
                <a:spcPct val="100000"/>
              </a:lnSpc>
              <a:buSzPct val="25000"/>
              <a:buFont typeface="Wingdings 2" charset="2"/>
              <a:buChar char=""/>
            </a:pPr>
            <a:r>
              <a:rPr lang="es-PE" sz="2600" b="1">
                <a:solidFill>
                  <a:srgbClr val="000000"/>
                </a:solidFill>
                <a:latin typeface="Perpetua"/>
              </a:rPr>
              <a:t>Licencia de edificación</a:t>
            </a:r>
            <a:r>
              <a:rPr lang="es-PE" sz="2600">
                <a:solidFill>
                  <a:srgbClr val="000000"/>
                </a:solidFill>
                <a:latin typeface="Perpetua"/>
              </a:rPr>
              <a:t>. </a:t>
            </a:r>
            <a:r>
              <a:rPr lang="es-PE" sz="2600" b="1">
                <a:solidFill>
                  <a:srgbClr val="000000"/>
                </a:solidFill>
                <a:latin typeface="Perpetua"/>
              </a:rPr>
              <a:t>Puesto 117</a:t>
            </a:r>
            <a:r>
              <a:rPr lang="es-PE" sz="2600">
                <a:solidFill>
                  <a:srgbClr val="000000"/>
                </a:solidFill>
                <a:latin typeface="Perpetua"/>
              </a:rPr>
              <a:t>, hemos bajado 20 puntos con relación al 2013 – 97-.</a:t>
            </a:r>
            <a:endParaRPr/>
          </a:p>
          <a:p>
            <a:pPr>
              <a:lnSpc>
                <a:spcPct val="100000"/>
              </a:lnSpc>
            </a:pPr>
            <a:endParaRPr/>
          </a:p>
          <a:p>
            <a:pPr>
              <a:lnSpc>
                <a:spcPct val="100000"/>
              </a:lnSpc>
              <a:buSzPct val="25000"/>
              <a:buFont typeface="Wingdings 2" charset="2"/>
              <a:buChar char=""/>
            </a:pPr>
            <a:r>
              <a:rPr lang="es-PE" sz="2600">
                <a:solidFill>
                  <a:srgbClr val="000000"/>
                </a:solidFill>
                <a:latin typeface="Perpetua"/>
              </a:rPr>
              <a:t>Chile : Puesto 34- 22 -101, Colombia: 43 – 79 – 24.  </a:t>
            </a:r>
            <a:endParaRPr/>
          </a:p>
          <a:p>
            <a:pPr>
              <a:lnSpc>
                <a:spcPct val="100000"/>
              </a:lnSpc>
              <a:buSzPct val="25000"/>
              <a:buFont typeface="Wingdings 2" charset="2"/>
              <a:buChar char=""/>
            </a:pPr>
            <a:r>
              <a:rPr lang="es-PE" sz="2000">
                <a:solidFill>
                  <a:srgbClr val="000000"/>
                </a:solidFill>
                <a:latin typeface="Perpetua"/>
              </a:rPr>
              <a:t>Fuente:http://espanol.doingbusiness.org/data/exploreeconomies/peru</a:t>
            </a:r>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CustomShape 1"/>
          <p:cNvSpPr/>
          <p:nvPr/>
        </p:nvSpPr>
        <p:spPr>
          <a:xfrm>
            <a:off x="914400" y="274680"/>
            <a:ext cx="7771320" cy="1141920"/>
          </a:xfrm>
          <a:prstGeom prst="rect">
            <a:avLst/>
          </a:prstGeom>
          <a:noFill/>
        </p:spPr>
      </p:sp>
      <p:sp>
        <p:nvSpPr>
          <p:cNvPr id="243" name="CustomShape 2"/>
          <p:cNvSpPr/>
          <p:nvPr/>
        </p:nvSpPr>
        <p:spPr>
          <a:xfrm>
            <a:off x="914400" y="1447920"/>
            <a:ext cx="7771320" cy="4570920"/>
          </a:xfrm>
          <a:prstGeom prst="rect">
            <a:avLst/>
          </a:prstGeom>
          <a:noFill/>
        </p:spPr>
      </p:sp>
      <p:sp>
        <p:nvSpPr>
          <p:cNvPr id="244" name="CustomShape 3"/>
          <p:cNvSpPr/>
          <p:nvPr/>
        </p:nvSpPr>
        <p:spPr>
          <a:xfrm>
            <a:off x="3214800" y="1714320"/>
            <a:ext cx="2784960" cy="1141920"/>
          </a:xfrm>
          <a:prstGeom prst="ellipse">
            <a:avLst/>
          </a:prstGeom>
          <a:solidFill>
            <a:srgbClr val="D34817"/>
          </a:solidFill>
          <a:ln w="12600">
            <a:solidFill>
              <a:srgbClr val="9C3510"/>
            </a:solidFill>
            <a:round/>
          </a:ln>
        </p:spPr>
        <p:txBody>
          <a:bodyPr lIns="90000" tIns="45000" rIns="90000" bIns="45000" anchor="ctr"/>
          <a:lstStyle/>
          <a:p>
            <a:pPr algn="ctr">
              <a:lnSpc>
                <a:spcPct val="100000"/>
              </a:lnSpc>
            </a:pPr>
            <a:r>
              <a:rPr lang="es-PE">
                <a:solidFill>
                  <a:srgbClr val="FFFFFF"/>
                </a:solidFill>
                <a:latin typeface="Perpetua"/>
              </a:rPr>
              <a:t>Conducción del proceso:  encargado de planeamiento</a:t>
            </a:r>
            <a:endParaRPr/>
          </a:p>
        </p:txBody>
      </p:sp>
      <p:sp>
        <p:nvSpPr>
          <p:cNvPr id="245" name="CustomShape 4"/>
          <p:cNvSpPr/>
          <p:nvPr/>
        </p:nvSpPr>
        <p:spPr>
          <a:xfrm>
            <a:off x="3000240" y="2786040"/>
            <a:ext cx="498960" cy="1213200"/>
          </a:xfrm>
          <a:prstGeom prst="upDownArrow">
            <a:avLst>
              <a:gd name="adj1" fmla="val 50000"/>
              <a:gd name="adj2" fmla="val 50000"/>
            </a:avLst>
          </a:prstGeom>
          <a:solidFill>
            <a:srgbClr val="D34817"/>
          </a:solidFill>
          <a:ln w="12600">
            <a:solidFill>
              <a:srgbClr val="9C3510"/>
            </a:solidFill>
            <a:round/>
          </a:ln>
        </p:spPr>
      </p:sp>
      <p:sp>
        <p:nvSpPr>
          <p:cNvPr id="246" name="CustomShape 5"/>
          <p:cNvSpPr/>
          <p:nvPr/>
        </p:nvSpPr>
        <p:spPr>
          <a:xfrm>
            <a:off x="2071800" y="4214880"/>
            <a:ext cx="2499120" cy="1499040"/>
          </a:xfrm>
          <a:prstGeom prst="ellipse">
            <a:avLst/>
          </a:prstGeom>
          <a:solidFill>
            <a:srgbClr val="D34817"/>
          </a:solidFill>
          <a:ln w="12600">
            <a:solidFill>
              <a:srgbClr val="9C3510"/>
            </a:solidFill>
            <a:round/>
          </a:ln>
        </p:spPr>
        <p:txBody>
          <a:bodyPr lIns="90000" tIns="45000" rIns="90000" bIns="45000" anchor="ctr"/>
          <a:lstStyle/>
          <a:p>
            <a:pPr algn="ctr">
              <a:lnSpc>
                <a:spcPct val="100000"/>
              </a:lnSpc>
            </a:pPr>
            <a:r>
              <a:rPr lang="es-PE">
                <a:solidFill>
                  <a:srgbClr val="FFFFFF"/>
                </a:solidFill>
                <a:latin typeface="Perpetua"/>
              </a:rPr>
              <a:t>Gerencia de asesoría jurídica: encargada de la base legal</a:t>
            </a:r>
            <a:endParaRPr/>
          </a:p>
        </p:txBody>
      </p:sp>
      <p:sp>
        <p:nvSpPr>
          <p:cNvPr id="247" name="CustomShape 6"/>
          <p:cNvSpPr/>
          <p:nvPr/>
        </p:nvSpPr>
        <p:spPr>
          <a:xfrm>
            <a:off x="5786280" y="2857320"/>
            <a:ext cx="498960" cy="1141920"/>
          </a:xfrm>
          <a:prstGeom prst="upDownArrow">
            <a:avLst>
              <a:gd name="adj1" fmla="val 50000"/>
              <a:gd name="adj2" fmla="val 50000"/>
            </a:avLst>
          </a:prstGeom>
          <a:solidFill>
            <a:srgbClr val="D34817"/>
          </a:solidFill>
          <a:ln w="12600">
            <a:solidFill>
              <a:srgbClr val="9C3510"/>
            </a:solidFill>
            <a:round/>
          </a:ln>
        </p:spPr>
      </p:sp>
      <p:sp>
        <p:nvSpPr>
          <p:cNvPr id="248" name="CustomShape 7"/>
          <p:cNvSpPr/>
          <p:nvPr/>
        </p:nvSpPr>
        <p:spPr>
          <a:xfrm>
            <a:off x="5286240" y="4286160"/>
            <a:ext cx="3070800" cy="1427760"/>
          </a:xfrm>
          <a:prstGeom prst="ellipse">
            <a:avLst/>
          </a:prstGeom>
          <a:solidFill>
            <a:srgbClr val="D34817"/>
          </a:solidFill>
          <a:ln w="12600">
            <a:solidFill>
              <a:srgbClr val="9C3510"/>
            </a:solidFill>
            <a:round/>
          </a:ln>
        </p:spPr>
        <p:txBody>
          <a:bodyPr lIns="90000" tIns="45000" rIns="90000" bIns="45000" anchor="ctr"/>
          <a:lstStyle/>
          <a:p>
            <a:pPr algn="ctr">
              <a:lnSpc>
                <a:spcPct val="100000"/>
              </a:lnSpc>
            </a:pPr>
            <a:r>
              <a:rPr lang="es-PE">
                <a:solidFill>
                  <a:srgbClr val="FFFFFF"/>
                </a:solidFill>
                <a:latin typeface="Perpetua"/>
              </a:rPr>
              <a:t>Gerencia de administración: sustento de costos </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CustomShape 1"/>
          <p:cNvSpPr/>
          <p:nvPr/>
        </p:nvSpPr>
        <p:spPr>
          <a:xfrm>
            <a:off x="914400" y="274680"/>
            <a:ext cx="7771320" cy="1141920"/>
          </a:xfrm>
          <a:prstGeom prst="rect">
            <a:avLst/>
          </a:prstGeom>
          <a:noFill/>
        </p:spPr>
        <p:txBody>
          <a:bodyPr lIns="90000" tIns="45000" rIns="90000" bIns="91440" anchor="b"/>
          <a:lstStyle/>
          <a:p>
            <a:pPr>
              <a:lnSpc>
                <a:spcPct val="100000"/>
              </a:lnSpc>
            </a:pPr>
            <a:r>
              <a:rPr lang="es-PE" sz="4000">
                <a:solidFill>
                  <a:srgbClr val="696464"/>
                </a:solidFill>
                <a:latin typeface="Franklin Gothic Book"/>
              </a:rPr>
              <a:t>SUPERVISIÓN Y FISCALIZACIÓN</a:t>
            </a:r>
            <a:endParaRPr/>
          </a:p>
        </p:txBody>
      </p:sp>
      <p:graphicFrame>
        <p:nvGraphicFramePr>
          <p:cNvPr id="1026" name="Object 8"/>
          <p:cNvGraphicFramePr>
            <a:graphicFrameLocks noChangeAspect="1"/>
          </p:cNvGraphicFramePr>
          <p:nvPr/>
        </p:nvGraphicFramePr>
        <p:xfrm>
          <a:off x="1285875" y="1628775"/>
          <a:ext cx="6858000" cy="4679950"/>
        </p:xfrm>
        <a:graphic>
          <a:graphicData uri="http://schemas.openxmlformats.org/presentationml/2006/ole">
            <mc:AlternateContent xmlns:mc="http://schemas.openxmlformats.org/markup-compatibility/2006">
              <mc:Choice xmlns:v="urn:schemas-microsoft-com:vml" Requires="v">
                <p:oleObj spid="_x0000_s1027" name="Worksheet" r:id="rId4" imgW="3535578" imgH="1714402" progId="Excel.Sheet.8">
                  <p:embed/>
                </p:oleObj>
              </mc:Choice>
              <mc:Fallback>
                <p:oleObj name="Worksheet" r:id="rId4" imgW="3535578" imgH="1714402" progId="Excel.Sheet.8">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85875" y="1628775"/>
                        <a:ext cx="6858000" cy="4679950"/>
                      </a:xfrm>
                      <a:prstGeom prst="rect">
                        <a:avLst/>
                      </a:prstGeom>
                      <a:solidFill>
                        <a:srgbClr val="CCFFCC"/>
                      </a:solidFill>
                      <a:ln>
                        <a:noFill/>
                      </a:ln>
                      <a:effectLst/>
                      <a:extLst>
                        <a:ext uri="{91240B29-F687-4F45-9708-019B960494DF}">
                          <a14:hiddenLine xmlns:a14="http://schemas.microsoft.com/office/drawing/2010/main" w="152400">
                            <a:solidFill>
                              <a:srgbClr val="89AA4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CustomShape 1"/>
          <p:cNvSpPr/>
          <p:nvPr/>
        </p:nvSpPr>
        <p:spPr>
          <a:xfrm>
            <a:off x="914400" y="274680"/>
            <a:ext cx="7771320" cy="1141920"/>
          </a:xfrm>
          <a:prstGeom prst="rect">
            <a:avLst/>
          </a:prstGeom>
          <a:noFill/>
        </p:spPr>
      </p:sp>
      <p:pic>
        <p:nvPicPr>
          <p:cNvPr id="253" name="Picture 2"/>
          <p:cNvPicPr/>
          <p:nvPr/>
        </p:nvPicPr>
        <p:blipFill>
          <a:blip r:embed="rId2" cstate="print"/>
          <a:stretch>
            <a:fillRect/>
          </a:stretch>
        </p:blipFill>
        <p:spPr>
          <a:xfrm>
            <a:off x="1071360" y="1428840"/>
            <a:ext cx="7142760" cy="3721320"/>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TextShape 1"/>
          <p:cNvSpPr txBox="1"/>
          <p:nvPr/>
        </p:nvSpPr>
        <p:spPr>
          <a:xfrm>
            <a:off x="914400" y="274680"/>
            <a:ext cx="7772040" cy="1142640"/>
          </a:xfrm>
          <a:prstGeom prst="rect">
            <a:avLst/>
          </a:prstGeom>
        </p:spPr>
        <p:txBody>
          <a:bodyPr lIns="90000" tIns="45000" rIns="90000" bIns="91440" anchor="b"/>
          <a:lstStyle/>
          <a:p>
            <a:pPr>
              <a:lnSpc>
                <a:spcPct val="100000"/>
              </a:lnSpc>
            </a:pPr>
            <a:r>
              <a:rPr lang="es-PE" sz="4000">
                <a:solidFill>
                  <a:srgbClr val="696464"/>
                </a:solidFill>
                <a:latin typeface="Franklin Gothic Book"/>
              </a:rPr>
              <a:t>Sanciones al funcionario: Ley 30056</a:t>
            </a:r>
            <a:endParaRPr/>
          </a:p>
        </p:txBody>
      </p:sp>
      <p:sp>
        <p:nvSpPr>
          <p:cNvPr id="255" name="TextShape 2"/>
          <p:cNvSpPr txBox="1"/>
          <p:nvPr/>
        </p:nvSpPr>
        <p:spPr>
          <a:xfrm>
            <a:off x="914400" y="1447920"/>
            <a:ext cx="7772040" cy="4571640"/>
          </a:xfrm>
          <a:prstGeom prst="rect">
            <a:avLst/>
          </a:prstGeom>
        </p:spPr>
        <p:txBody>
          <a:bodyPr lIns="90000" tIns="45000" rIns="90000" bIns="45000"/>
          <a:lstStyle/>
          <a:p>
            <a:pPr>
              <a:lnSpc>
                <a:spcPct val="100000"/>
              </a:lnSpc>
              <a:buSzPct val="25000"/>
              <a:buFont typeface="Wingdings 2" charset="2"/>
              <a:buChar char=""/>
            </a:pPr>
            <a:r>
              <a:rPr lang="es-PE" sz="2600">
                <a:solidFill>
                  <a:srgbClr val="000000"/>
                </a:solidFill>
                <a:latin typeface="Perpetua"/>
              </a:rPr>
              <a:t>La Comisión de eliminación de barreras burocráticas de INDECOPI  tiene facultades para imponer sanciones al funcionario, servidor público o a cualquier persona que ejerza funciones administrativas, bajo cualquier régimen contractual por el incumplimiento de las disposiciones legales que regulen el otorgamiento de licencias. </a:t>
            </a:r>
            <a:endParaRPr/>
          </a:p>
          <a:p>
            <a:pPr>
              <a:lnSpc>
                <a:spcPct val="100000"/>
              </a:lnSpc>
              <a:buSzPct val="25000"/>
              <a:buFont typeface="Wingdings 2" charset="2"/>
              <a:buChar char=""/>
            </a:pPr>
            <a:r>
              <a:rPr lang="es-PE" sz="2600">
                <a:solidFill>
                  <a:srgbClr val="000000"/>
                </a:solidFill>
                <a:latin typeface="Perpetua"/>
              </a:rPr>
              <a:t>Las sanciones:</a:t>
            </a:r>
            <a:endParaRPr/>
          </a:p>
          <a:p>
            <a:pPr>
              <a:lnSpc>
                <a:spcPct val="100000"/>
              </a:lnSpc>
              <a:buSzPct val="25000"/>
              <a:buFont typeface="Wingdings 2" charset="2"/>
              <a:buChar char=""/>
            </a:pPr>
            <a:r>
              <a:rPr lang="es-PE" sz="2600">
                <a:solidFill>
                  <a:srgbClr val="000000"/>
                </a:solidFill>
                <a:latin typeface="Perpetua"/>
              </a:rPr>
              <a:t>Falta leve: Amonestación o multa hasta 2 UIT.</a:t>
            </a:r>
            <a:endParaRPr/>
          </a:p>
          <a:p>
            <a:pPr>
              <a:lnSpc>
                <a:spcPct val="100000"/>
              </a:lnSpc>
              <a:buSzPct val="25000"/>
              <a:buFont typeface="Wingdings 2" charset="2"/>
              <a:buChar char=""/>
            </a:pPr>
            <a:r>
              <a:rPr lang="es-PE" sz="2600">
                <a:solidFill>
                  <a:srgbClr val="000000"/>
                </a:solidFill>
                <a:latin typeface="Perpetua"/>
              </a:rPr>
              <a:t>Falta grave: Multa hasta 10 UIT.</a:t>
            </a:r>
            <a:endParaRPr/>
          </a:p>
          <a:p>
            <a:pPr>
              <a:lnSpc>
                <a:spcPct val="100000"/>
              </a:lnSpc>
              <a:buSzPct val="25000"/>
              <a:buFont typeface="Wingdings 2" charset="2"/>
              <a:buChar char=""/>
            </a:pPr>
            <a:r>
              <a:rPr lang="es-PE" sz="2600">
                <a:solidFill>
                  <a:srgbClr val="000000"/>
                </a:solidFill>
                <a:latin typeface="Perpetua"/>
              </a:rPr>
              <a:t>Falta muy grave: Multa hasta 20 UIT.</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CustomShape 1"/>
          <p:cNvSpPr/>
          <p:nvPr/>
        </p:nvSpPr>
        <p:spPr>
          <a:xfrm>
            <a:off x="914400" y="274680"/>
            <a:ext cx="7771320" cy="1141920"/>
          </a:xfrm>
          <a:prstGeom prst="rect">
            <a:avLst/>
          </a:prstGeom>
          <a:noFill/>
        </p:spPr>
        <p:txBody>
          <a:bodyPr lIns="90000" tIns="45000" rIns="90000" bIns="91440" anchor="b"/>
          <a:lstStyle/>
          <a:p>
            <a:pPr>
              <a:lnSpc>
                <a:spcPct val="100000"/>
              </a:lnSpc>
            </a:pPr>
            <a:r>
              <a:rPr lang="es-PE" sz="4000">
                <a:solidFill>
                  <a:srgbClr val="696464"/>
                </a:solidFill>
                <a:latin typeface="Franklin Gothic Book"/>
              </a:rPr>
              <a:t>El TUPA NO ES UN INTRUMENTO RECAUDADOR:</a:t>
            </a:r>
            <a:endParaRPr/>
          </a:p>
        </p:txBody>
      </p:sp>
      <p:sp>
        <p:nvSpPr>
          <p:cNvPr id="257" name="CustomShape 2"/>
          <p:cNvSpPr/>
          <p:nvPr/>
        </p:nvSpPr>
        <p:spPr>
          <a:xfrm>
            <a:off x="914400" y="1447920"/>
            <a:ext cx="7771320" cy="4570920"/>
          </a:xfrm>
          <a:prstGeom prst="rect">
            <a:avLst/>
          </a:prstGeom>
          <a:noFill/>
        </p:spPr>
        <p:txBody>
          <a:bodyPr lIns="90000" tIns="45000" rIns="90000" bIns="45000"/>
          <a:lstStyle/>
          <a:p>
            <a:pPr algn="just">
              <a:lnSpc>
                <a:spcPct val="100000"/>
              </a:lnSpc>
              <a:buSzPct val="25000"/>
              <a:buFont typeface="Wingdings 2" charset="2"/>
              <a:buChar char=""/>
            </a:pPr>
            <a:r>
              <a:rPr lang="es-PE" sz="2600">
                <a:solidFill>
                  <a:srgbClr val="000000"/>
                </a:solidFill>
                <a:latin typeface="Perpetua"/>
              </a:rPr>
              <a:t>Las autoridades todavía conciben al TUPA como un instrumento recaudador y exigen que no se “bajen” los derechos administrativos. </a:t>
            </a:r>
            <a:endParaRPr/>
          </a:p>
          <a:p>
            <a:pPr algn="just">
              <a:lnSpc>
                <a:spcPct val="100000"/>
              </a:lnSpc>
              <a:buSzPct val="25000"/>
              <a:buFont typeface="Wingdings 2" charset="2"/>
              <a:buChar char=""/>
            </a:pPr>
            <a:r>
              <a:rPr lang="es-PE" sz="2600">
                <a:solidFill>
                  <a:srgbClr val="000000"/>
                </a:solidFill>
                <a:latin typeface="Perpetua"/>
              </a:rPr>
              <a:t>Es necesario recordarles que mientras menos barreras burocráticas existan, la recaudación tributaria es mayor.</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CustomShape 1"/>
          <p:cNvSpPr/>
          <p:nvPr/>
        </p:nvSpPr>
        <p:spPr>
          <a:xfrm>
            <a:off x="914400" y="274680"/>
            <a:ext cx="7771320" cy="1141920"/>
          </a:xfrm>
          <a:prstGeom prst="rect">
            <a:avLst/>
          </a:prstGeom>
          <a:noFill/>
        </p:spPr>
      </p:sp>
      <p:sp>
        <p:nvSpPr>
          <p:cNvPr id="259" name="CustomShape 2"/>
          <p:cNvSpPr/>
          <p:nvPr/>
        </p:nvSpPr>
        <p:spPr>
          <a:xfrm>
            <a:off x="914400" y="1447920"/>
            <a:ext cx="7771320" cy="4570920"/>
          </a:xfrm>
          <a:prstGeom prst="rect">
            <a:avLst/>
          </a:prstGeom>
          <a:noFill/>
        </p:spPr>
        <p:txBody>
          <a:bodyPr lIns="90000" tIns="45000" rIns="90000" bIns="45000"/>
          <a:lstStyle/>
          <a:p>
            <a:pPr>
              <a:lnSpc>
                <a:spcPct val="100000"/>
              </a:lnSpc>
              <a:buSzPct val="25000"/>
              <a:buFont typeface="Wingdings 2" charset="2"/>
              <a:buChar char=""/>
            </a:pPr>
            <a:r>
              <a:rPr lang="es-PE" sz="2600">
                <a:solidFill>
                  <a:srgbClr val="696464"/>
                </a:solidFill>
                <a:latin typeface="Arial Black"/>
              </a:rPr>
              <a:t>GRACIAS Y NO OLVIDEMOS QUE: </a:t>
            </a:r>
            <a:endParaRPr/>
          </a:p>
          <a:p>
            <a:pPr>
              <a:lnSpc>
                <a:spcPct val="100000"/>
              </a:lnSpc>
            </a:pPr>
            <a:endParaRPr/>
          </a:p>
          <a:p>
            <a:pPr algn="ctr">
              <a:lnSpc>
                <a:spcPct val="100000"/>
              </a:lnSpc>
            </a:pPr>
            <a:r>
              <a:rPr lang="es-PE" sz="2600">
                <a:solidFill>
                  <a:srgbClr val="696464"/>
                </a:solidFill>
                <a:latin typeface="Arial Black"/>
              </a:rPr>
              <a:t>“EL DESARROLLO FUE Y SERÁ SIEMPRE UN COMBATE. COMBATE PARA  SUSTITUIR LA RESIGNACIÓN POR LA ENERGÍA, LA RUTINA POR LA INVENCIÓN”</a:t>
            </a:r>
            <a:endParaRPr/>
          </a:p>
          <a:p>
            <a:pPr>
              <a:lnSpc>
                <a:spcPct val="100000"/>
              </a:lnSpc>
            </a:pPr>
            <a:endParaRPr/>
          </a:p>
          <a:p>
            <a:pPr algn="just">
              <a:lnSpc>
                <a:spcPct val="100000"/>
              </a:lnSpc>
              <a:buSzPct val="25000"/>
              <a:buFont typeface="Wingdings 2" charset="2"/>
              <a:buChar char=""/>
            </a:pPr>
            <a:r>
              <a:rPr lang="es-PE" sz="2600">
                <a:solidFill>
                  <a:srgbClr val="696464"/>
                </a:solidFill>
                <a:latin typeface="Arial Black"/>
              </a:rPr>
              <a:t>ALAN PEYREFITTE, LA SOCIEDAD DE LA CONFIANZA</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CustomShape 1"/>
          <p:cNvSpPr/>
          <p:nvPr/>
        </p:nvSpPr>
        <p:spPr>
          <a:xfrm>
            <a:off x="914400" y="274680"/>
            <a:ext cx="7771320" cy="1141920"/>
          </a:xfrm>
          <a:prstGeom prst="rect">
            <a:avLst/>
          </a:prstGeom>
          <a:noFill/>
        </p:spPr>
        <p:txBody>
          <a:bodyPr lIns="90000" tIns="45000" rIns="90000" bIns="91440" anchor="b"/>
          <a:lstStyle/>
          <a:p>
            <a:pPr>
              <a:lnSpc>
                <a:spcPct val="100000"/>
              </a:lnSpc>
            </a:pPr>
            <a:r>
              <a:rPr lang="es-PE" sz="4000">
                <a:solidFill>
                  <a:srgbClr val="696464"/>
                </a:solidFill>
                <a:latin typeface="Franklin Gothic Book"/>
              </a:rPr>
              <a:t>RACIONALIDAD DE LA REGULACIÓN</a:t>
            </a:r>
            <a:endParaRPr/>
          </a:p>
        </p:txBody>
      </p:sp>
      <p:sp>
        <p:nvSpPr>
          <p:cNvPr id="137" name="CustomShape 2"/>
          <p:cNvSpPr/>
          <p:nvPr/>
        </p:nvSpPr>
        <p:spPr>
          <a:xfrm>
            <a:off x="914400" y="1447920"/>
            <a:ext cx="7771320" cy="4570920"/>
          </a:xfrm>
          <a:prstGeom prst="rect">
            <a:avLst/>
          </a:prstGeom>
          <a:noFill/>
        </p:spPr>
        <p:txBody>
          <a:bodyPr lIns="90000" tIns="45000" rIns="90000" bIns="45000"/>
          <a:lstStyle/>
          <a:p>
            <a:pPr algn="just">
              <a:lnSpc>
                <a:spcPct val="100000"/>
              </a:lnSpc>
              <a:buSzPct val="25000"/>
              <a:buFont typeface="Wingdings 2" charset="2"/>
              <a:buChar char=""/>
            </a:pPr>
            <a:r>
              <a:rPr lang="es-PE" sz="2600">
                <a:solidFill>
                  <a:srgbClr val="000000"/>
                </a:solidFill>
                <a:latin typeface="Perpetua"/>
              </a:rPr>
              <a:t>La Constitución Política del Perú reconoce el derecho a la </a:t>
            </a:r>
            <a:r>
              <a:rPr lang="es-PE" sz="3200" b="1">
                <a:solidFill>
                  <a:srgbClr val="000000"/>
                </a:solidFill>
                <a:latin typeface="Perpetua"/>
              </a:rPr>
              <a:t>libre iniciativa privada</a:t>
            </a:r>
            <a:r>
              <a:rPr lang="es-PE" sz="2600" b="1">
                <a:solidFill>
                  <a:srgbClr val="000000"/>
                </a:solidFill>
                <a:latin typeface="Perpetua"/>
              </a:rPr>
              <a:t>. </a:t>
            </a:r>
            <a:endParaRPr/>
          </a:p>
          <a:p>
            <a:pPr algn="just">
              <a:lnSpc>
                <a:spcPct val="100000"/>
              </a:lnSpc>
            </a:pPr>
            <a:endParaRPr/>
          </a:p>
          <a:p>
            <a:pPr algn="just">
              <a:lnSpc>
                <a:spcPct val="100000"/>
              </a:lnSpc>
            </a:pPr>
            <a:r>
              <a:rPr lang="es-PE" sz="2600">
                <a:solidFill>
                  <a:srgbClr val="000000"/>
                </a:solidFill>
                <a:latin typeface="Perpetua"/>
              </a:rPr>
              <a:t>  “</a:t>
            </a:r>
            <a:r>
              <a:rPr lang="es-PE" sz="4400" b="1">
                <a:solidFill>
                  <a:srgbClr val="000000"/>
                </a:solidFill>
                <a:latin typeface="Perpetua"/>
              </a:rPr>
              <a:t>Artículo 58: La iniciativa privada es libre. Se ejerce dentro de una Economía social de mercado (…)”. </a:t>
            </a:r>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TextShape 1"/>
          <p:cNvSpPr txBox="1"/>
          <p:nvPr/>
        </p:nvSpPr>
        <p:spPr>
          <a:xfrm>
            <a:off x="1907640" y="404640"/>
            <a:ext cx="6634800" cy="652680"/>
          </a:xfrm>
          <a:prstGeom prst="rect">
            <a:avLst/>
          </a:prstGeom>
        </p:spPr>
        <p:txBody>
          <a:bodyPr anchor="ctr"/>
          <a:lstStyle/>
          <a:p>
            <a:pPr algn="r">
              <a:lnSpc>
                <a:spcPct val="100000"/>
              </a:lnSpc>
            </a:pPr>
            <a:endParaRPr dirty="0"/>
          </a:p>
        </p:txBody>
      </p:sp>
      <p:sp>
        <p:nvSpPr>
          <p:cNvPr id="97" name="TextShape 2"/>
          <p:cNvSpPr txBox="1"/>
          <p:nvPr/>
        </p:nvSpPr>
        <p:spPr>
          <a:xfrm>
            <a:off x="827640" y="980728"/>
            <a:ext cx="7632360" cy="5328272"/>
          </a:xfrm>
          <a:prstGeom prst="rect">
            <a:avLst/>
          </a:prstGeom>
        </p:spPr>
        <p:txBody>
          <a:bodyPr/>
          <a:lstStyle/>
          <a:p>
            <a:pPr algn="just">
              <a:lnSpc>
                <a:spcPct val="100000"/>
              </a:lnSpc>
            </a:pPr>
            <a:endParaRPr/>
          </a:p>
          <a:p>
            <a:pPr algn="just">
              <a:lnSpc>
                <a:spcPct val="100000"/>
              </a:lnSpc>
            </a:pPr>
            <a:r>
              <a:rPr lang="es-PE" sz="3000" b="1">
                <a:solidFill>
                  <a:srgbClr val="000000"/>
                </a:solidFill>
                <a:latin typeface="Calibri"/>
              </a:rPr>
              <a:t>Régimen económico constitucional:</a:t>
            </a:r>
            <a:endParaRPr/>
          </a:p>
          <a:p>
            <a:pPr algn="just">
              <a:lnSpc>
                <a:spcPct val="100000"/>
              </a:lnSpc>
            </a:pPr>
            <a:endParaRPr/>
          </a:p>
          <a:p>
            <a:pPr>
              <a:lnSpc>
                <a:spcPct val="100000"/>
              </a:lnSpc>
              <a:buFont typeface="Arial"/>
              <a:buChar char="•"/>
            </a:pPr>
            <a:r>
              <a:rPr lang="es-PE" sz="2800">
                <a:solidFill>
                  <a:srgbClr val="000000"/>
                </a:solidFill>
                <a:latin typeface="Calibri"/>
              </a:rPr>
              <a:t>Principios generales (Arts. 58 al 65)</a:t>
            </a:r>
            <a:endParaRPr/>
          </a:p>
          <a:p>
            <a:pPr>
              <a:lnSpc>
                <a:spcPct val="100000"/>
              </a:lnSpc>
              <a:buFont typeface="Arial"/>
              <a:buChar char="•"/>
            </a:pPr>
            <a:r>
              <a:rPr lang="es-PE" sz="2800">
                <a:solidFill>
                  <a:srgbClr val="000000"/>
                </a:solidFill>
                <a:latin typeface="Calibri"/>
              </a:rPr>
              <a:t>Sistema de economía social de mercado (principios y derechos)</a:t>
            </a:r>
            <a:endParaRPr/>
          </a:p>
          <a:p>
            <a:pPr>
              <a:lnSpc>
                <a:spcPct val="100000"/>
              </a:lnSpc>
              <a:buFont typeface="Arial"/>
              <a:buChar char="•"/>
            </a:pPr>
            <a:r>
              <a:rPr lang="es-PE" sz="2800">
                <a:solidFill>
                  <a:srgbClr val="000000"/>
                </a:solidFill>
                <a:latin typeface="Calibri"/>
              </a:rPr>
              <a:t>Libre iniciativa privada.</a:t>
            </a:r>
            <a:endParaRPr/>
          </a:p>
          <a:p>
            <a:pPr>
              <a:lnSpc>
                <a:spcPct val="100000"/>
              </a:lnSpc>
              <a:buFont typeface="Arial"/>
              <a:buChar char="•"/>
            </a:pPr>
            <a:r>
              <a:rPr lang="es-PE" sz="2800">
                <a:solidFill>
                  <a:srgbClr val="000000"/>
                </a:solidFill>
                <a:latin typeface="Calibri"/>
              </a:rPr>
              <a:t>Libre empresa.</a:t>
            </a:r>
            <a:endParaRPr/>
          </a:p>
          <a:p>
            <a:pPr>
              <a:lnSpc>
                <a:spcPct val="100000"/>
              </a:lnSpc>
              <a:buFont typeface="Arial"/>
              <a:buChar char="•"/>
            </a:pPr>
            <a:r>
              <a:rPr lang="es-PE" sz="2800">
                <a:solidFill>
                  <a:srgbClr val="000000"/>
                </a:solidFill>
                <a:latin typeface="Calibri"/>
              </a:rPr>
              <a:t>Pluralismo económico y rol subsidiario. </a:t>
            </a:r>
            <a:endParaRPr/>
          </a:p>
          <a:p>
            <a:pPr>
              <a:lnSpc>
                <a:spcPct val="100000"/>
              </a:lnSpc>
              <a:buFont typeface="Arial"/>
              <a:buChar char="•"/>
            </a:pPr>
            <a:r>
              <a:rPr lang="es-PE" sz="2800">
                <a:solidFill>
                  <a:srgbClr val="000000"/>
                </a:solidFill>
                <a:latin typeface="Calibri"/>
              </a:rPr>
              <a:t>Libre competencia.</a:t>
            </a:r>
            <a:endParaRPr/>
          </a:p>
          <a:p>
            <a:pPr>
              <a:lnSpc>
                <a:spcPct val="100000"/>
              </a:lnSpc>
              <a:buFont typeface="Arial"/>
              <a:buChar char="•"/>
            </a:pPr>
            <a:r>
              <a:rPr lang="es-PE" sz="2800">
                <a:solidFill>
                  <a:srgbClr val="000000"/>
                </a:solidFill>
                <a:latin typeface="Calibri"/>
              </a:rPr>
              <a:t>Igualdad de trato a la inversión nacional y extranjera.</a:t>
            </a:r>
            <a:endParaRPr/>
          </a:p>
          <a:p>
            <a:pPr>
              <a:lnSpc>
                <a:spcPct val="100000"/>
              </a:lnSpc>
              <a:buFont typeface="Arial"/>
              <a:buChar char="•"/>
            </a:pPr>
            <a:r>
              <a:rPr lang="es-PE" sz="2800">
                <a:solidFill>
                  <a:srgbClr val="000000"/>
                </a:solidFill>
                <a:latin typeface="Calibri"/>
              </a:rPr>
              <a:t>Derecho a la información – protección al consumidor. </a:t>
            </a:r>
            <a:endParaRPr/>
          </a:p>
          <a:p>
            <a:pPr algn="just">
              <a:lnSpc>
                <a:spcPct val="100000"/>
              </a:lnSpc>
            </a:pPr>
            <a:endParaRPr/>
          </a:p>
        </p:txBody>
      </p:sp>
      <p:sp>
        <p:nvSpPr>
          <p:cNvPr id="98" name="Line 3"/>
          <p:cNvSpPr/>
          <p:nvPr/>
        </p:nvSpPr>
        <p:spPr>
          <a:xfrm>
            <a:off x="827280" y="980640"/>
            <a:ext cx="7705080" cy="0"/>
          </a:xfrm>
          <a:prstGeom prst="line">
            <a:avLst/>
          </a:prstGeom>
          <a:ln w="9360">
            <a:solidFill>
              <a:srgbClr val="4A7EBB"/>
            </a:solidFill>
            <a:round/>
          </a:ln>
        </p:spPr>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Shape 1"/>
          <p:cNvSpPr txBox="1"/>
          <p:nvPr/>
        </p:nvSpPr>
        <p:spPr>
          <a:xfrm>
            <a:off x="1907640" y="404640"/>
            <a:ext cx="6634800" cy="652680"/>
          </a:xfrm>
          <a:prstGeom prst="rect">
            <a:avLst/>
          </a:prstGeom>
        </p:spPr>
        <p:txBody>
          <a:bodyPr anchor="ctr"/>
          <a:lstStyle/>
          <a:p>
            <a:pPr algn="r">
              <a:lnSpc>
                <a:spcPct val="100000"/>
              </a:lnSpc>
            </a:pPr>
            <a:endParaRPr dirty="0"/>
          </a:p>
        </p:txBody>
      </p:sp>
      <p:sp>
        <p:nvSpPr>
          <p:cNvPr id="100" name="TextShape 2"/>
          <p:cNvSpPr txBox="1"/>
          <p:nvPr/>
        </p:nvSpPr>
        <p:spPr>
          <a:xfrm>
            <a:off x="827640" y="1124744"/>
            <a:ext cx="7632360" cy="5184256"/>
          </a:xfrm>
          <a:prstGeom prst="rect">
            <a:avLst/>
          </a:prstGeom>
        </p:spPr>
        <p:txBody>
          <a:bodyPr/>
          <a:lstStyle/>
          <a:p>
            <a:pPr algn="just">
              <a:lnSpc>
                <a:spcPct val="100000"/>
              </a:lnSpc>
            </a:pPr>
            <a:r>
              <a:rPr lang="es-PE" sz="3200" b="1" u="sng" dirty="0">
                <a:solidFill>
                  <a:srgbClr val="000000"/>
                </a:solidFill>
                <a:latin typeface="Calibri"/>
              </a:rPr>
              <a:t>Economía y administración pública: a velocidades distintas. </a:t>
            </a:r>
            <a:endParaRPr dirty="0"/>
          </a:p>
          <a:p>
            <a:pPr algn="just">
              <a:lnSpc>
                <a:spcPct val="100000"/>
              </a:lnSpc>
            </a:pPr>
            <a:endParaRPr dirty="0"/>
          </a:p>
          <a:p>
            <a:pPr algn="just">
              <a:lnSpc>
                <a:spcPct val="100000"/>
              </a:lnSpc>
            </a:pPr>
            <a:r>
              <a:rPr lang="es-PE" sz="3200" dirty="0">
                <a:solidFill>
                  <a:srgbClr val="000000"/>
                </a:solidFill>
                <a:latin typeface="Calibri"/>
              </a:rPr>
              <a:t>	La </a:t>
            </a:r>
            <a:r>
              <a:rPr lang="es-PE" sz="3200" b="1" dirty="0">
                <a:solidFill>
                  <a:srgbClr val="000000"/>
                </a:solidFill>
                <a:latin typeface="Calibri"/>
              </a:rPr>
              <a:t>modernización del Estado</a:t>
            </a:r>
            <a:r>
              <a:rPr lang="es-PE" sz="3200" dirty="0">
                <a:solidFill>
                  <a:srgbClr val="000000"/>
                </a:solidFill>
                <a:latin typeface="Calibri"/>
              </a:rPr>
              <a:t> es un </a:t>
            </a:r>
            <a:r>
              <a:rPr lang="es-PE" sz="3200" b="1" dirty="0">
                <a:solidFill>
                  <a:srgbClr val="000000"/>
                </a:solidFill>
                <a:latin typeface="Calibri"/>
              </a:rPr>
              <a:t>proceso permanente</a:t>
            </a:r>
            <a:r>
              <a:rPr lang="es-PE" sz="3200" dirty="0">
                <a:solidFill>
                  <a:srgbClr val="000000"/>
                </a:solidFill>
                <a:latin typeface="Calibri"/>
              </a:rPr>
              <a:t> orientado a lograr una </a:t>
            </a:r>
            <a:r>
              <a:rPr lang="es-PE" sz="3200" b="1" dirty="0">
                <a:solidFill>
                  <a:srgbClr val="000000"/>
                </a:solidFill>
                <a:latin typeface="Calibri"/>
              </a:rPr>
              <a:t>gestión pública más eficiente</a:t>
            </a:r>
            <a:r>
              <a:rPr lang="es-PE" sz="3200" dirty="0">
                <a:solidFill>
                  <a:srgbClr val="000000"/>
                </a:solidFill>
                <a:latin typeface="Calibri"/>
              </a:rPr>
              <a:t> y sobre todo </a:t>
            </a:r>
            <a:r>
              <a:rPr lang="es-PE" sz="3200" b="1" dirty="0">
                <a:solidFill>
                  <a:srgbClr val="000000"/>
                </a:solidFill>
                <a:latin typeface="Calibri"/>
              </a:rPr>
              <a:t>eficaz</a:t>
            </a:r>
            <a:r>
              <a:rPr lang="es-PE" sz="3200" dirty="0">
                <a:solidFill>
                  <a:srgbClr val="000000"/>
                </a:solidFill>
                <a:latin typeface="Calibri"/>
              </a:rPr>
              <a:t>, enfocada en el logro de </a:t>
            </a:r>
            <a:r>
              <a:rPr lang="es-PE" sz="3200" b="1" dirty="0">
                <a:solidFill>
                  <a:srgbClr val="000000"/>
                </a:solidFill>
                <a:latin typeface="Calibri"/>
              </a:rPr>
              <a:t>resultados concretos</a:t>
            </a:r>
            <a:r>
              <a:rPr lang="es-PE" sz="3200" dirty="0">
                <a:solidFill>
                  <a:srgbClr val="000000"/>
                </a:solidFill>
                <a:latin typeface="Calibri"/>
              </a:rPr>
              <a:t> que </a:t>
            </a:r>
            <a:r>
              <a:rPr lang="es-PE" sz="3200" b="1" dirty="0">
                <a:solidFill>
                  <a:srgbClr val="000000"/>
                </a:solidFill>
                <a:latin typeface="Calibri"/>
              </a:rPr>
              <a:t>cambien positivamente la vida</a:t>
            </a:r>
            <a:r>
              <a:rPr lang="es-PE" sz="3200" dirty="0">
                <a:solidFill>
                  <a:srgbClr val="000000"/>
                </a:solidFill>
                <a:latin typeface="Calibri"/>
              </a:rPr>
              <a:t> de la población.</a:t>
            </a:r>
            <a:endParaRPr dirty="0"/>
          </a:p>
          <a:p>
            <a:pPr algn="just">
              <a:lnSpc>
                <a:spcPct val="100000"/>
              </a:lnSpc>
            </a:pPr>
            <a:endParaRPr dirty="0"/>
          </a:p>
          <a:p>
            <a:pPr algn="just">
              <a:lnSpc>
                <a:spcPct val="100000"/>
              </a:lnSpc>
            </a:pPr>
            <a:endParaRPr dirty="0"/>
          </a:p>
        </p:txBody>
      </p:sp>
      <p:sp>
        <p:nvSpPr>
          <p:cNvPr id="101" name="Line 3"/>
          <p:cNvSpPr/>
          <p:nvPr/>
        </p:nvSpPr>
        <p:spPr>
          <a:xfrm>
            <a:off x="827280" y="980640"/>
            <a:ext cx="7705080" cy="0"/>
          </a:xfrm>
          <a:prstGeom prst="line">
            <a:avLst/>
          </a:prstGeom>
          <a:ln w="9360">
            <a:solidFill>
              <a:srgbClr val="4A7EBB"/>
            </a:solidFill>
            <a:round/>
          </a:ln>
        </p:spPr>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TextShape 1"/>
          <p:cNvSpPr txBox="1"/>
          <p:nvPr/>
        </p:nvSpPr>
        <p:spPr>
          <a:xfrm>
            <a:off x="457200" y="274680"/>
            <a:ext cx="8229240" cy="994080"/>
          </a:xfrm>
          <a:prstGeom prst="rect">
            <a:avLst/>
          </a:prstGeom>
        </p:spPr>
        <p:txBody>
          <a:bodyPr anchor="ctr"/>
          <a:lstStyle/>
          <a:p>
            <a:pPr algn="r">
              <a:lnSpc>
                <a:spcPct val="100000"/>
              </a:lnSpc>
            </a:pPr>
            <a:endParaRPr dirty="0"/>
          </a:p>
        </p:txBody>
      </p:sp>
      <p:sp>
        <p:nvSpPr>
          <p:cNvPr id="103" name="TextShape 2"/>
          <p:cNvSpPr txBox="1"/>
          <p:nvPr/>
        </p:nvSpPr>
        <p:spPr>
          <a:xfrm>
            <a:off x="457200" y="1600200"/>
            <a:ext cx="8229240" cy="4525560"/>
          </a:xfrm>
          <a:prstGeom prst="rect">
            <a:avLst/>
          </a:prstGeom>
        </p:spPr>
        <p:txBody>
          <a:bodyPr/>
          <a:lstStyle/>
          <a:p>
            <a:pPr>
              <a:lnSpc>
                <a:spcPct val="100000"/>
              </a:lnSpc>
            </a:pPr>
            <a:endParaRPr/>
          </a:p>
          <a:p>
            <a:pPr>
              <a:lnSpc>
                <a:spcPct val="100000"/>
              </a:lnSpc>
            </a:pPr>
            <a:endParaRPr/>
          </a:p>
        </p:txBody>
      </p:sp>
      <p:sp>
        <p:nvSpPr>
          <p:cNvPr id="104" name="Line 3"/>
          <p:cNvSpPr/>
          <p:nvPr/>
        </p:nvSpPr>
        <p:spPr>
          <a:xfrm>
            <a:off x="785520" y="1214280"/>
            <a:ext cx="7705080" cy="0"/>
          </a:xfrm>
          <a:prstGeom prst="line">
            <a:avLst/>
          </a:prstGeom>
          <a:ln w="9360">
            <a:solidFill>
              <a:srgbClr val="4A7EBB"/>
            </a:solidFill>
            <a:round/>
          </a:ln>
        </p:spPr>
      </p:sp>
      <p:sp>
        <p:nvSpPr>
          <p:cNvPr id="105" name="CustomShape 4"/>
          <p:cNvSpPr/>
          <p:nvPr/>
        </p:nvSpPr>
        <p:spPr>
          <a:xfrm>
            <a:off x="1000080" y="1571760"/>
            <a:ext cx="7572240" cy="3929760"/>
          </a:xfrm>
          <a:prstGeom prst="rect">
            <a:avLst/>
          </a:prstGeom>
          <a:noFill/>
        </p:spPr>
        <p:txBody>
          <a:bodyPr lIns="90000" tIns="45000" rIns="90000" bIns="45000"/>
          <a:lstStyle/>
          <a:p>
            <a:pPr algn="just">
              <a:lnSpc>
                <a:spcPct val="100000"/>
              </a:lnSpc>
            </a:pPr>
            <a:r>
              <a:rPr lang="es-PE">
                <a:solidFill>
                  <a:srgbClr val="000000"/>
                </a:solidFill>
                <a:latin typeface="Calibri"/>
              </a:rPr>
              <a:t>“</a:t>
            </a:r>
            <a:r>
              <a:rPr lang="es-PE" sz="2800">
                <a:solidFill>
                  <a:srgbClr val="000000"/>
                </a:solidFill>
                <a:latin typeface="Calibri"/>
              </a:rPr>
              <a:t>La modernización del Estado es un </a:t>
            </a:r>
            <a:r>
              <a:rPr lang="es-PE" sz="2800" b="1">
                <a:solidFill>
                  <a:srgbClr val="000000"/>
                </a:solidFill>
                <a:latin typeface="Calibri"/>
              </a:rPr>
              <a:t>proceso político – técnico</a:t>
            </a:r>
            <a:r>
              <a:rPr lang="es-PE" sz="2800">
                <a:solidFill>
                  <a:srgbClr val="000000"/>
                </a:solidFill>
                <a:latin typeface="Calibri"/>
              </a:rPr>
              <a:t> de transformación de </a:t>
            </a:r>
            <a:r>
              <a:rPr lang="es-PE" sz="2800" b="1">
                <a:solidFill>
                  <a:srgbClr val="000000"/>
                </a:solidFill>
                <a:latin typeface="Calibri"/>
              </a:rPr>
              <a:t>actitudes</a:t>
            </a:r>
            <a:r>
              <a:rPr lang="es-PE" sz="2800">
                <a:solidFill>
                  <a:srgbClr val="000000"/>
                </a:solidFill>
                <a:latin typeface="Calibri"/>
              </a:rPr>
              <a:t> y de fortalecimiento de </a:t>
            </a:r>
            <a:r>
              <a:rPr lang="es-PE" sz="2800" b="1">
                <a:solidFill>
                  <a:srgbClr val="000000"/>
                </a:solidFill>
                <a:latin typeface="Calibri"/>
              </a:rPr>
              <a:t>aptitudes</a:t>
            </a:r>
            <a:r>
              <a:rPr lang="es-PE" sz="2800">
                <a:solidFill>
                  <a:srgbClr val="000000"/>
                </a:solidFill>
                <a:latin typeface="Calibri"/>
              </a:rPr>
              <a:t>, de agilización de procesos, simplificación de procedimientos, sistemas funcionales y administrativos, con el fin de hacerlos compatibles con los nuevos roles de todos los niveles de gobierno, así como con los planes y programadas de desarrollo y dar al </a:t>
            </a:r>
            <a:r>
              <a:rPr lang="es-PE" sz="2800" b="1">
                <a:solidFill>
                  <a:srgbClr val="000000"/>
                </a:solidFill>
                <a:latin typeface="Calibri"/>
              </a:rPr>
              <a:t>Estado su capacidad protagónica</a:t>
            </a:r>
            <a:r>
              <a:rPr lang="es-PE" sz="2800">
                <a:solidFill>
                  <a:srgbClr val="000000"/>
                </a:solidFill>
                <a:latin typeface="Calibri"/>
              </a:rPr>
              <a:t>”. </a:t>
            </a:r>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TextShape 2"/>
          <p:cNvSpPr txBox="1"/>
          <p:nvPr/>
        </p:nvSpPr>
        <p:spPr>
          <a:xfrm>
            <a:off x="457200" y="836712"/>
            <a:ext cx="8229240" cy="5289048"/>
          </a:xfrm>
          <a:prstGeom prst="rect">
            <a:avLst/>
          </a:prstGeom>
        </p:spPr>
        <p:txBody>
          <a:bodyPr/>
          <a:lstStyle/>
          <a:p>
            <a:pPr algn="just">
              <a:lnSpc>
                <a:spcPct val="100000"/>
              </a:lnSpc>
              <a:buFont typeface="Arial"/>
              <a:buChar char="•"/>
            </a:pPr>
            <a:r>
              <a:rPr lang="es-PE" sz="3200" dirty="0">
                <a:solidFill>
                  <a:srgbClr val="000000"/>
                </a:solidFill>
                <a:latin typeface="Calibri"/>
              </a:rPr>
              <a:t>Implica </a:t>
            </a:r>
            <a:r>
              <a:rPr lang="es-PE" sz="3200" b="1" dirty="0">
                <a:solidFill>
                  <a:srgbClr val="000000"/>
                </a:solidFill>
                <a:latin typeface="Calibri"/>
              </a:rPr>
              <a:t>efectuar cambios significativos en las estructuras administrativas</a:t>
            </a:r>
            <a:r>
              <a:rPr lang="es-PE" sz="3200" dirty="0">
                <a:solidFill>
                  <a:srgbClr val="000000"/>
                </a:solidFill>
                <a:latin typeface="Calibri"/>
              </a:rPr>
              <a:t> de cada una de sus organizaciones en todos los niveles de gobierno, en los sistemas administrativos existentes,  en la </a:t>
            </a:r>
            <a:r>
              <a:rPr lang="es-PE" sz="3200" b="1" dirty="0">
                <a:solidFill>
                  <a:srgbClr val="000000"/>
                </a:solidFill>
                <a:latin typeface="Calibri"/>
              </a:rPr>
              <a:t>simplificación de procesos</a:t>
            </a:r>
            <a:r>
              <a:rPr lang="es-PE" sz="3200" dirty="0">
                <a:solidFill>
                  <a:srgbClr val="000000"/>
                </a:solidFill>
                <a:latin typeface="Calibri"/>
              </a:rPr>
              <a:t>, </a:t>
            </a:r>
            <a:r>
              <a:rPr lang="es-PE" sz="3200" b="1" dirty="0">
                <a:solidFill>
                  <a:srgbClr val="000000"/>
                </a:solidFill>
                <a:latin typeface="Calibri"/>
              </a:rPr>
              <a:t>utilización de Internet, medios electrónicos y simplificación de trámites</a:t>
            </a:r>
            <a:r>
              <a:rPr lang="es-PE" sz="3200" dirty="0">
                <a:solidFill>
                  <a:srgbClr val="000000"/>
                </a:solidFill>
                <a:latin typeface="Calibri"/>
              </a:rPr>
              <a:t>, en tanto éstos contribuyen a mejorar la manera cómo el Estado desempeña sus funciones, y por lo tanto, mejora la </a:t>
            </a:r>
            <a:r>
              <a:rPr lang="es-PE" sz="3200" b="1" dirty="0">
                <a:solidFill>
                  <a:srgbClr val="000000"/>
                </a:solidFill>
                <a:latin typeface="Calibri"/>
              </a:rPr>
              <a:t>percepción</a:t>
            </a:r>
            <a:r>
              <a:rPr lang="es-PE" sz="3200" dirty="0">
                <a:solidFill>
                  <a:srgbClr val="000000"/>
                </a:solidFill>
                <a:latin typeface="Calibri"/>
              </a:rPr>
              <a:t> que los ciudadanos tienen en relación a la prestación del servicio que brinda el Estado. </a:t>
            </a:r>
            <a:endParaRPr dirty="0"/>
          </a:p>
          <a:p>
            <a:pPr>
              <a:lnSpc>
                <a:spcPct val="100000"/>
              </a:lnSpc>
            </a:pPr>
            <a:endParaRPr dirty="0"/>
          </a:p>
        </p:txBody>
      </p:sp>
      <p:sp>
        <p:nvSpPr>
          <p:cNvPr id="108" name="Line 3"/>
          <p:cNvSpPr/>
          <p:nvPr/>
        </p:nvSpPr>
        <p:spPr>
          <a:xfrm>
            <a:off x="785520" y="1071360"/>
            <a:ext cx="7705080" cy="0"/>
          </a:xfrm>
          <a:prstGeom prst="line">
            <a:avLst/>
          </a:prstGeom>
          <a:ln w="9360">
            <a:solidFill>
              <a:srgbClr val="4A7EBB"/>
            </a:solidFill>
            <a:round/>
          </a:ln>
        </p:spPr>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TotalTime>
  <Words>2327</Words>
  <Application>Microsoft Office PowerPoint</Application>
  <PresentationFormat>Presentación en pantalla (4:3)</PresentationFormat>
  <Paragraphs>174</Paragraphs>
  <Slides>45</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45</vt:i4>
      </vt:variant>
    </vt:vector>
  </HeadingPairs>
  <TitlesOfParts>
    <vt:vector size="47" baseType="lpstr">
      <vt:lpstr>Office Theme</vt:lpstr>
      <vt:lpstr>Worksheet</vt:lpstr>
      <vt:lpstr>Consultoría solicitada por el Consejo Nacional de la Competitividad        Fecha: 20 de octubre de 2014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Yeya</dc:creator>
  <cp:lastModifiedBy>Usuario</cp:lastModifiedBy>
  <cp:revision>7</cp:revision>
  <dcterms:modified xsi:type="dcterms:W3CDTF">2014-10-20T18:38:39Z</dcterms:modified>
</cp:coreProperties>
</file>